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56"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76" r:id="rId21"/>
    <p:sldId id="277" r:id="rId22"/>
    <p:sldId id="278" r:id="rId23"/>
    <p:sldId id="279" r:id="rId24"/>
    <p:sldId id="280"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DE5AA5FB-A544-4EE6-BE2F-ECA07DF5335B}" type="slidenum">
              <a:rPr lang="ru-RU" smtClean="0"/>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5340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spTree>
    <p:extLst>
      <p:ext uri="{BB962C8B-B14F-4D97-AF65-F5344CB8AC3E}">
        <p14:creationId xmlns:p14="http://schemas.microsoft.com/office/powerpoint/2010/main" val="2918649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52927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2923836-257F-4C66-86DC-53013F6AE313}" type="datetimeFigureOut">
              <a:rPr lang="ru-RU" smtClean="0"/>
              <a:t>12.08.2020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E5AA5FB-A544-4EE6-BE2F-ECA07DF5335B}" type="slidenum">
              <a:rPr lang="ru-RU" smtClean="0"/>
              <a:t>‹#›</a:t>
            </a:fld>
            <a:endParaRPr lang="ru-RU"/>
          </a:p>
        </p:txBody>
      </p:sp>
    </p:spTree>
    <p:extLst>
      <p:ext uri="{BB962C8B-B14F-4D97-AF65-F5344CB8AC3E}">
        <p14:creationId xmlns:p14="http://schemas.microsoft.com/office/powerpoint/2010/main" val="2508550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2923836-257F-4C66-86DC-53013F6AE313}" type="datetimeFigureOut">
              <a:rPr lang="ru-RU" smtClean="0"/>
              <a:t>12.08.2020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E5AA5FB-A544-4EE6-BE2F-ECA07DF5335B}" type="slidenum">
              <a:rPr lang="ru-RU" smtClean="0"/>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625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2923836-257F-4C66-86DC-53013F6AE313}" type="datetimeFigureOut">
              <a:rPr lang="ru-RU" smtClean="0"/>
              <a:t>12.08.2020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E5AA5FB-A544-4EE6-BE2F-ECA07DF5335B}"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44758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923836-257F-4C66-86DC-53013F6AE313}" type="datetimeFigureOut">
              <a:rPr lang="ru-RU" smtClean="0"/>
              <a:t>12.08.2020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E5AA5FB-A544-4EE6-BE2F-ECA07DF5335B}" type="slidenum">
              <a:rPr lang="ru-RU" smtClean="0"/>
              <a:t>‹#›</a:t>
            </a:fld>
            <a:endParaRPr lang="ru-RU"/>
          </a:p>
        </p:txBody>
      </p:sp>
    </p:spTree>
    <p:extLst>
      <p:ext uri="{BB962C8B-B14F-4D97-AF65-F5344CB8AC3E}">
        <p14:creationId xmlns:p14="http://schemas.microsoft.com/office/powerpoint/2010/main" val="2901501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2923836-257F-4C66-86DC-53013F6AE313}" type="datetimeFigureOut">
              <a:rPr lang="ru-RU" smtClean="0"/>
              <a:t>12.08.2020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E5AA5FB-A544-4EE6-BE2F-ECA07DF5335B}" type="slidenum">
              <a:rPr lang="ru-RU" smtClean="0"/>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7273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2923836-257F-4C66-86DC-53013F6AE313}" type="datetimeFigureOut">
              <a:rPr lang="ru-RU" smtClean="0"/>
              <a:t>12.08.2020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E5AA5FB-A544-4EE6-BE2F-ECA07DF5335B}" type="slidenum">
              <a:rPr lang="ru-RU" smtClean="0"/>
              <a:t>‹#›</a:t>
            </a:fld>
            <a:endParaRPr lang="ru-RU"/>
          </a:p>
        </p:txBody>
      </p:sp>
    </p:spTree>
    <p:extLst>
      <p:ext uri="{BB962C8B-B14F-4D97-AF65-F5344CB8AC3E}">
        <p14:creationId xmlns:p14="http://schemas.microsoft.com/office/powerpoint/2010/main" val="547161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2923836-257F-4C66-86DC-53013F6AE313}" type="datetimeFigureOut">
              <a:rPr lang="ru-RU" smtClean="0"/>
              <a:t>12.08.2020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E5AA5FB-A544-4EE6-BE2F-ECA07DF5335B}" type="slidenum">
              <a:rPr lang="ru-RU" smtClean="0"/>
              <a:t>‹#›</a:t>
            </a:fld>
            <a:endParaRPr lang="ru-RU"/>
          </a:p>
        </p:txBody>
      </p:sp>
    </p:spTree>
    <p:extLst>
      <p:ext uri="{BB962C8B-B14F-4D97-AF65-F5344CB8AC3E}">
        <p14:creationId xmlns:p14="http://schemas.microsoft.com/office/powerpoint/2010/main" val="2740665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53339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53985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spTree>
    <p:extLst>
      <p:ext uri="{BB962C8B-B14F-4D97-AF65-F5344CB8AC3E}">
        <p14:creationId xmlns:p14="http://schemas.microsoft.com/office/powerpoint/2010/main" val="448605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27762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5118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59453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923836-257F-4C66-86DC-53013F6AE313}" type="datetimeFigureOut">
              <a:rPr lang="ru-RU" smtClean="0"/>
              <a:t>12.08.2020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5AA5FB-A544-4EE6-BE2F-ECA07DF5335B}" type="slidenum">
              <a:rPr lang="ru-RU" smtClean="0"/>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3705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923836-257F-4C66-86DC-53013F6AE313}" type="datetimeFigureOut">
              <a:rPr lang="ru-RU" smtClean="0"/>
              <a:t>12.08.2020</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E5AA5FB-A544-4EE6-BE2F-ECA07DF5335B}" type="slidenum">
              <a:rPr lang="ru-RU" smtClean="0"/>
              <a:t>‹#›</a:t>
            </a:fld>
            <a:endParaRPr lang="ru-RU"/>
          </a:p>
        </p:txBody>
      </p:sp>
    </p:spTree>
    <p:extLst>
      <p:ext uri="{BB962C8B-B14F-4D97-AF65-F5344CB8AC3E}">
        <p14:creationId xmlns:p14="http://schemas.microsoft.com/office/powerpoint/2010/main" val="980258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17683" y="1617784"/>
            <a:ext cx="10647485" cy="1652981"/>
          </a:xfrm>
          <a:prstGeom prst="rect">
            <a:avLst/>
          </a:prstGeom>
        </p:spPr>
        <p:txBody>
          <a:bodyPr wrap="none">
            <a:prstTxWarp prst="textPlain">
              <a:avLst/>
            </a:prstTxWarp>
            <a:spAutoFit/>
          </a:bodyPr>
          <a:lstStyle/>
          <a:p>
            <a:pPr algn="ctr"/>
            <a:r>
              <a:rPr lang="ru-RU" b="1" dirty="0" smtClean="0">
                <a:solidFill>
                  <a:srgbClr val="C00000"/>
                </a:solidFill>
              </a:rPr>
              <a:t>Почетные граждане </a:t>
            </a:r>
          </a:p>
          <a:p>
            <a:pPr algn="ctr"/>
            <a:r>
              <a:rPr lang="ru-RU" b="1" dirty="0" err="1" smtClean="0">
                <a:solidFill>
                  <a:srgbClr val="C00000"/>
                </a:solidFill>
              </a:rPr>
              <a:t>Большечерниговского</a:t>
            </a:r>
            <a:r>
              <a:rPr lang="ru-RU" b="1" dirty="0" smtClean="0">
                <a:solidFill>
                  <a:srgbClr val="C00000"/>
                </a:solidFill>
              </a:rPr>
              <a:t> района</a:t>
            </a:r>
            <a:endParaRPr lang="ru-RU" b="1" dirty="0">
              <a:solidFill>
                <a:srgbClr val="C00000"/>
              </a:solidFill>
            </a:endParaRPr>
          </a:p>
        </p:txBody>
      </p:sp>
    </p:spTree>
    <p:extLst>
      <p:ext uri="{BB962C8B-B14F-4D97-AF65-F5344CB8AC3E}">
        <p14:creationId xmlns:p14="http://schemas.microsoft.com/office/powerpoint/2010/main" val="1021559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766976" y="933805"/>
            <a:ext cx="3637970" cy="4633546"/>
          </a:xfrm>
          <a:prstGeom prst="rect">
            <a:avLst/>
          </a:prstGeom>
        </p:spPr>
      </p:pic>
      <p:sp>
        <p:nvSpPr>
          <p:cNvPr id="7" name="Прямоугольник 6"/>
          <p:cNvSpPr/>
          <p:nvPr/>
        </p:nvSpPr>
        <p:spPr>
          <a:xfrm>
            <a:off x="4832838" y="933805"/>
            <a:ext cx="6588370" cy="4431983"/>
          </a:xfrm>
          <a:prstGeom prst="rect">
            <a:avLst/>
          </a:prstGeom>
        </p:spPr>
        <p:txBody>
          <a:bodyPr wrap="square">
            <a:spAutoFit/>
          </a:bodyPr>
          <a:lstStyle/>
          <a:p>
            <a:pPr algn="ctr"/>
            <a:r>
              <a:rPr lang="ru-RU" sz="2400" b="1" dirty="0" err="1" smtClean="0">
                <a:solidFill>
                  <a:srgbClr val="C00000"/>
                </a:solidFill>
              </a:rPr>
              <a:t>Чичев</a:t>
            </a:r>
            <a:r>
              <a:rPr lang="ru-RU" sz="2400" b="1" dirty="0" smtClean="0">
                <a:solidFill>
                  <a:srgbClr val="C00000"/>
                </a:solidFill>
              </a:rPr>
              <a:t> Евгений Федорович</a:t>
            </a:r>
          </a:p>
          <a:p>
            <a:pPr algn="ctr"/>
            <a:r>
              <a:rPr lang="ru-RU" sz="2400" b="1" dirty="0" smtClean="0">
                <a:solidFill>
                  <a:srgbClr val="C00000"/>
                </a:solidFill>
              </a:rPr>
              <a:t>13.05.1937 года рождения</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06 июня 2007 года решением Собрания Представителей </a:t>
            </a:r>
            <a:r>
              <a:rPr lang="ru-RU" dirty="0" err="1" smtClean="0"/>
              <a:t>Большечерниговского</a:t>
            </a:r>
            <a:r>
              <a:rPr lang="ru-RU" dirty="0" smtClean="0"/>
              <a:t> района №215</a:t>
            </a:r>
          </a:p>
          <a:p>
            <a:pPr algn="ctr"/>
            <a:endParaRPr lang="ru-RU" dirty="0" smtClean="0"/>
          </a:p>
          <a:p>
            <a:pPr algn="ctr"/>
            <a:r>
              <a:rPr lang="ru-RU" dirty="0" smtClean="0"/>
              <a:t>Занимал должность председателя  </a:t>
            </a:r>
            <a:r>
              <a:rPr lang="ru-RU" dirty="0" err="1" smtClean="0"/>
              <a:t>Большечерниговского</a:t>
            </a:r>
            <a:r>
              <a:rPr lang="ru-RU" dirty="0" smtClean="0"/>
              <a:t> райисполкома.</a:t>
            </a:r>
          </a:p>
          <a:p>
            <a:pPr algn="ctr"/>
            <a:r>
              <a:rPr lang="ru-RU" dirty="0" smtClean="0"/>
              <a:t>За многолетний добросовестный труд и большой вклад в развитие области награжден орденом Трудового Красного знамени, орденом Октябрьской революции, юбилейной медалью «За доблестный труд», «За освоение целинных и залежных земель», Дипломом Самарской Губернской Думы, Почетными грамотами Центросоюза Российской Федерации.</a:t>
            </a:r>
            <a:endParaRPr lang="ru-RU" dirty="0"/>
          </a:p>
        </p:txBody>
      </p:sp>
    </p:spTree>
    <p:extLst>
      <p:ext uri="{BB962C8B-B14F-4D97-AF65-F5344CB8AC3E}">
        <p14:creationId xmlns:p14="http://schemas.microsoft.com/office/powerpoint/2010/main" val="1060976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846038" y="756139"/>
            <a:ext cx="3602870" cy="5108329"/>
          </a:xfrm>
          <a:prstGeom prst="rect">
            <a:avLst/>
          </a:prstGeom>
        </p:spPr>
      </p:pic>
      <p:sp>
        <p:nvSpPr>
          <p:cNvPr id="5" name="Прямоугольник 4"/>
          <p:cNvSpPr/>
          <p:nvPr/>
        </p:nvSpPr>
        <p:spPr>
          <a:xfrm>
            <a:off x="5263662" y="617283"/>
            <a:ext cx="6096000" cy="4862870"/>
          </a:xfrm>
          <a:prstGeom prst="rect">
            <a:avLst/>
          </a:prstGeom>
        </p:spPr>
        <p:txBody>
          <a:bodyPr>
            <a:spAutoFit/>
          </a:bodyPr>
          <a:lstStyle/>
          <a:p>
            <a:pPr algn="ctr"/>
            <a:r>
              <a:rPr lang="ru-RU" dirty="0" smtClean="0"/>
              <a:t>	 </a:t>
            </a:r>
          </a:p>
          <a:p>
            <a:pPr algn="ctr"/>
            <a:r>
              <a:rPr lang="ru-RU" sz="2000" b="1" dirty="0" err="1" smtClean="0">
                <a:solidFill>
                  <a:srgbClr val="C00000"/>
                </a:solidFill>
              </a:rPr>
              <a:t>Беленин</a:t>
            </a:r>
            <a:r>
              <a:rPr lang="ru-RU" sz="2000" b="1" dirty="0" smtClean="0">
                <a:solidFill>
                  <a:srgbClr val="C00000"/>
                </a:solidFill>
              </a:rPr>
              <a:t> Владимир Васильевич</a:t>
            </a:r>
          </a:p>
          <a:p>
            <a:pPr algn="ctr"/>
            <a:r>
              <a:rPr lang="ru-RU" sz="2000" b="1" dirty="0" smtClean="0">
                <a:solidFill>
                  <a:srgbClr val="C00000"/>
                </a:solidFill>
              </a:rPr>
              <a:t>16.05.1939 года рождения</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13 мая 2010 года решением Собрания Представителей </a:t>
            </a:r>
            <a:r>
              <a:rPr lang="ru-RU" dirty="0" err="1" smtClean="0"/>
              <a:t>Большечерниговского</a:t>
            </a:r>
            <a:r>
              <a:rPr lang="ru-RU" dirty="0" smtClean="0"/>
              <a:t> района №465</a:t>
            </a:r>
          </a:p>
          <a:p>
            <a:pPr algn="ctr"/>
            <a:endParaRPr lang="ru-RU" dirty="0" smtClean="0"/>
          </a:p>
          <a:p>
            <a:pPr algn="ctr"/>
            <a:r>
              <a:rPr lang="ru-RU" dirty="0" smtClean="0"/>
              <a:t>Выпускник Куйбышевского  сельскохозяйственного  института,  долгие годы работал в сельскохозяйственной отрасли,   возглавляя управление сельского хозяйства района.</a:t>
            </a:r>
          </a:p>
          <a:p>
            <a:pPr algn="ctr"/>
            <a:endParaRPr lang="ru-RU" dirty="0" smtClean="0"/>
          </a:p>
          <a:p>
            <a:pPr algn="ctr"/>
            <a:r>
              <a:rPr lang="ru-RU" dirty="0" smtClean="0"/>
              <a:t>В  1989 – 1996 годы возглавлял администрацию </a:t>
            </a:r>
            <a:r>
              <a:rPr lang="ru-RU" dirty="0" err="1" smtClean="0"/>
              <a:t>Большечерниговского</a:t>
            </a:r>
            <a:r>
              <a:rPr lang="ru-RU" dirty="0" smtClean="0"/>
              <a:t> района. Награжден медалью «За трудовое отличие», орденом «Трудового Красного Знамени».</a:t>
            </a:r>
            <a:endParaRPr lang="ru-RU" dirty="0"/>
          </a:p>
        </p:txBody>
      </p:sp>
    </p:spTree>
    <p:extLst>
      <p:ext uri="{BB962C8B-B14F-4D97-AF65-F5344CB8AC3E}">
        <p14:creationId xmlns:p14="http://schemas.microsoft.com/office/powerpoint/2010/main" val="2265890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67650" y="782515"/>
            <a:ext cx="3613141" cy="5143500"/>
          </a:xfrm>
          <a:prstGeom prst="rect">
            <a:avLst/>
          </a:prstGeom>
        </p:spPr>
      </p:pic>
      <p:sp>
        <p:nvSpPr>
          <p:cNvPr id="5" name="Прямоугольник 4"/>
          <p:cNvSpPr/>
          <p:nvPr/>
        </p:nvSpPr>
        <p:spPr>
          <a:xfrm>
            <a:off x="5219700" y="931628"/>
            <a:ext cx="6096000" cy="4585871"/>
          </a:xfrm>
          <a:prstGeom prst="rect">
            <a:avLst/>
          </a:prstGeom>
        </p:spPr>
        <p:txBody>
          <a:bodyPr>
            <a:spAutoFit/>
          </a:bodyPr>
          <a:lstStyle/>
          <a:p>
            <a:pPr algn="ctr"/>
            <a:r>
              <a:rPr lang="ru-RU" sz="2000" b="1" dirty="0" smtClean="0">
                <a:solidFill>
                  <a:srgbClr val="C00000"/>
                </a:solidFill>
              </a:rPr>
              <a:t>Агеев Анатолий Петрович</a:t>
            </a:r>
          </a:p>
          <a:p>
            <a:pPr algn="ctr"/>
            <a:r>
              <a:rPr lang="ru-RU" sz="2000" b="1" dirty="0" smtClean="0">
                <a:solidFill>
                  <a:srgbClr val="C00000"/>
                </a:solidFill>
              </a:rPr>
              <a:t>04.04.1930 -08.03.2013 </a:t>
            </a:r>
            <a:r>
              <a:rPr lang="ru-RU" sz="2000" b="1" dirty="0" err="1" smtClean="0">
                <a:solidFill>
                  <a:srgbClr val="C00000"/>
                </a:solidFill>
              </a:rPr>
              <a:t>г.г</a:t>
            </a:r>
            <a:r>
              <a:rPr lang="ru-RU" sz="2000" b="1" dirty="0" smtClean="0">
                <a:solidFill>
                  <a:srgbClr val="C00000"/>
                </a:solidFill>
              </a:rPr>
              <a:t>.</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13 мая 2010 года решением Собрания Представителей </a:t>
            </a:r>
            <a:r>
              <a:rPr lang="ru-RU" dirty="0" err="1" smtClean="0"/>
              <a:t>Большечерниговского</a:t>
            </a:r>
            <a:r>
              <a:rPr lang="ru-RU" dirty="0" smtClean="0"/>
              <a:t> района №466</a:t>
            </a:r>
          </a:p>
          <a:p>
            <a:pPr algn="ctr"/>
            <a:endParaRPr lang="ru-RU" dirty="0" smtClean="0"/>
          </a:p>
          <a:p>
            <a:pPr algn="ctr"/>
            <a:r>
              <a:rPr lang="ru-RU" dirty="0" smtClean="0"/>
              <a:t>Выпускник Куйбышевского  инженерно-мелиоративного  института, в разные годы возглавлял управление сельского хозяйства района, был председателем исполкома </a:t>
            </a:r>
            <a:r>
              <a:rPr lang="ru-RU" dirty="0" err="1" smtClean="0"/>
              <a:t>Большечерниговского</a:t>
            </a:r>
            <a:r>
              <a:rPr lang="ru-RU" dirty="0" smtClean="0"/>
              <a:t> района, директором совхоза  «</a:t>
            </a:r>
            <a:r>
              <a:rPr lang="ru-RU" dirty="0" err="1" smtClean="0"/>
              <a:t>Глушицкий</a:t>
            </a:r>
            <a:r>
              <a:rPr lang="ru-RU" dirty="0" smtClean="0"/>
              <a:t>».</a:t>
            </a:r>
          </a:p>
          <a:p>
            <a:pPr algn="ctr"/>
            <a:endParaRPr lang="ru-RU" dirty="0" smtClean="0"/>
          </a:p>
          <a:p>
            <a:pPr algn="ctr"/>
            <a:r>
              <a:rPr lang="ru-RU" dirty="0" smtClean="0"/>
              <a:t>Награжден орденами "Трудового Красного Знамени", "Знак Почета", "За доблестный труд в Великой Отечественной войне 1941-1945 </a:t>
            </a:r>
            <a:r>
              <a:rPr lang="ru-RU" dirty="0" err="1" smtClean="0"/>
              <a:t>г.г</a:t>
            </a:r>
            <a:r>
              <a:rPr lang="ru-RU" dirty="0" smtClean="0"/>
              <a:t>."</a:t>
            </a:r>
            <a:endParaRPr lang="ru-RU" dirty="0"/>
          </a:p>
        </p:txBody>
      </p:sp>
    </p:spTree>
    <p:extLst>
      <p:ext uri="{BB962C8B-B14F-4D97-AF65-F5344CB8AC3E}">
        <p14:creationId xmlns:p14="http://schemas.microsoft.com/office/powerpoint/2010/main" val="285599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61969" y="896815"/>
            <a:ext cx="3407807" cy="4914900"/>
          </a:xfrm>
          <a:prstGeom prst="rect">
            <a:avLst/>
          </a:prstGeom>
        </p:spPr>
      </p:pic>
      <p:sp>
        <p:nvSpPr>
          <p:cNvPr id="5" name="Прямоугольник 4"/>
          <p:cNvSpPr/>
          <p:nvPr/>
        </p:nvSpPr>
        <p:spPr>
          <a:xfrm>
            <a:off x="4859216" y="799743"/>
            <a:ext cx="6096000" cy="4616648"/>
          </a:xfrm>
          <a:prstGeom prst="rect">
            <a:avLst/>
          </a:prstGeom>
        </p:spPr>
        <p:txBody>
          <a:bodyPr>
            <a:spAutoFit/>
          </a:bodyPr>
          <a:lstStyle/>
          <a:p>
            <a:pPr algn="ctr"/>
            <a:r>
              <a:rPr lang="ru-RU" sz="2000" b="1" dirty="0" err="1" smtClean="0">
                <a:solidFill>
                  <a:srgbClr val="C00000"/>
                </a:solidFill>
              </a:rPr>
              <a:t>Искрин</a:t>
            </a:r>
            <a:r>
              <a:rPr lang="ru-RU" sz="2000" b="1" dirty="0" smtClean="0">
                <a:solidFill>
                  <a:srgbClr val="C00000"/>
                </a:solidFill>
              </a:rPr>
              <a:t> Николай Васильевич</a:t>
            </a:r>
          </a:p>
          <a:p>
            <a:pPr algn="ctr"/>
            <a:r>
              <a:rPr lang="ru-RU" sz="2000" b="1" dirty="0" smtClean="0">
                <a:solidFill>
                  <a:srgbClr val="C00000"/>
                </a:solidFill>
              </a:rPr>
              <a:t>14.08.1927 -23.01.2013 </a:t>
            </a:r>
            <a:r>
              <a:rPr lang="ru-RU" sz="2000" b="1" dirty="0" err="1" smtClean="0">
                <a:solidFill>
                  <a:srgbClr val="C00000"/>
                </a:solidFill>
              </a:rPr>
              <a:t>г.г</a:t>
            </a:r>
            <a:r>
              <a:rPr lang="ru-RU" sz="2000" b="1" dirty="0" smtClean="0">
                <a:solidFill>
                  <a:srgbClr val="C00000"/>
                </a:solidFill>
              </a:rPr>
              <a:t>.</a:t>
            </a:r>
          </a:p>
          <a:p>
            <a:pPr algn="ctr"/>
            <a:endParaRPr lang="ru-RU" sz="2000" b="1" dirty="0" smtClean="0">
              <a:solidFill>
                <a:srgbClr val="C00000"/>
              </a:solidFill>
            </a:endParaRPr>
          </a:p>
          <a:p>
            <a:pPr algn="ctr"/>
            <a:r>
              <a:rPr lang="ru-RU" dirty="0" smtClean="0"/>
              <a:t>Звание Почётный гражданин </a:t>
            </a:r>
            <a:r>
              <a:rPr lang="ru-RU" dirty="0" err="1" smtClean="0"/>
              <a:t>Большечерниговского</a:t>
            </a:r>
            <a:r>
              <a:rPr lang="ru-RU" dirty="0" smtClean="0"/>
              <a:t> района присвоено 22 апреля 2002 года постановлением Собрания Представителей </a:t>
            </a:r>
            <a:r>
              <a:rPr lang="ru-RU" dirty="0" err="1" smtClean="0"/>
              <a:t>Большечерниговского</a:t>
            </a:r>
            <a:r>
              <a:rPr lang="ru-RU" dirty="0" smtClean="0"/>
              <a:t> района №21</a:t>
            </a:r>
          </a:p>
          <a:p>
            <a:pPr algn="ctr"/>
            <a:endParaRPr lang="ru-RU" dirty="0" smtClean="0"/>
          </a:p>
          <a:p>
            <a:pPr algn="ctr"/>
            <a:r>
              <a:rPr lang="ru-RU" dirty="0" smtClean="0"/>
              <a:t>Ветеран Великой Отечественной войны. Работал в системе образования и руководил Августовским историко-краеведческим музеем. Посвятил  свою жизнь изучению прошлого нашего района, благодаря чему опубликовано семь книг по истории </a:t>
            </a:r>
            <a:r>
              <a:rPr lang="ru-RU" dirty="0" err="1" smtClean="0"/>
              <a:t>Большечерниговского</a:t>
            </a:r>
            <a:r>
              <a:rPr lang="ru-RU" dirty="0" smtClean="0"/>
              <a:t> района и его населенных пунктов.</a:t>
            </a:r>
          </a:p>
          <a:p>
            <a:pPr algn="ctr"/>
            <a:endParaRPr lang="ru-RU" dirty="0" smtClean="0"/>
          </a:p>
          <a:p>
            <a:pPr algn="ctr"/>
            <a:r>
              <a:rPr lang="ru-RU" dirty="0" smtClean="0"/>
              <a:t>Награжден орденами Трудового Красного Знамени, «Знак Почета», Дружбы народов и 10 медалями.</a:t>
            </a:r>
            <a:endParaRPr lang="ru-RU" dirty="0"/>
          </a:p>
        </p:txBody>
      </p:sp>
    </p:spTree>
    <p:extLst>
      <p:ext uri="{BB962C8B-B14F-4D97-AF65-F5344CB8AC3E}">
        <p14:creationId xmlns:p14="http://schemas.microsoft.com/office/powerpoint/2010/main" val="2260529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870998" y="873379"/>
            <a:ext cx="3771340" cy="5064369"/>
          </a:xfrm>
          <a:prstGeom prst="rect">
            <a:avLst/>
          </a:prstGeom>
        </p:spPr>
      </p:pic>
      <p:sp>
        <p:nvSpPr>
          <p:cNvPr id="6" name="Прямоугольник 5"/>
          <p:cNvSpPr/>
          <p:nvPr/>
        </p:nvSpPr>
        <p:spPr>
          <a:xfrm>
            <a:off x="5501053" y="873379"/>
            <a:ext cx="6096000" cy="4585871"/>
          </a:xfrm>
          <a:prstGeom prst="rect">
            <a:avLst/>
          </a:prstGeom>
        </p:spPr>
        <p:txBody>
          <a:bodyPr>
            <a:spAutoFit/>
          </a:bodyPr>
          <a:lstStyle/>
          <a:p>
            <a:pPr algn="ctr"/>
            <a:r>
              <a:rPr lang="ru-RU" sz="2000" b="1" dirty="0" smtClean="0">
                <a:solidFill>
                  <a:srgbClr val="C00000"/>
                </a:solidFill>
              </a:rPr>
              <a:t>Макаревич Николай Иванович</a:t>
            </a:r>
          </a:p>
          <a:p>
            <a:pPr algn="ctr"/>
            <a:r>
              <a:rPr lang="ru-RU" sz="2000" b="1" dirty="0" smtClean="0">
                <a:solidFill>
                  <a:srgbClr val="C00000"/>
                </a:solidFill>
              </a:rPr>
              <a:t>01.01.1926 - 01.02.2010 </a:t>
            </a:r>
            <a:r>
              <a:rPr lang="ru-RU" sz="2000" b="1" dirty="0" err="1" smtClean="0">
                <a:solidFill>
                  <a:srgbClr val="C00000"/>
                </a:solidFill>
              </a:rPr>
              <a:t>г.г</a:t>
            </a:r>
            <a:r>
              <a:rPr lang="ru-RU" sz="2000" b="1" dirty="0" smtClean="0">
                <a:solidFill>
                  <a:srgbClr val="C00000"/>
                </a:solidFill>
              </a:rPr>
              <a:t>.</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10 июня 2003 года постановлением Собрания Представителей </a:t>
            </a:r>
            <a:r>
              <a:rPr lang="ru-RU" dirty="0" err="1" smtClean="0"/>
              <a:t>Большечерниговского</a:t>
            </a:r>
            <a:r>
              <a:rPr lang="ru-RU" dirty="0" smtClean="0"/>
              <a:t> района №56</a:t>
            </a:r>
          </a:p>
          <a:p>
            <a:pPr algn="ctr"/>
            <a:endParaRPr lang="ru-RU" dirty="0" smtClean="0"/>
          </a:p>
          <a:p>
            <a:pPr algn="ctr"/>
            <a:r>
              <a:rPr lang="ru-RU" dirty="0" smtClean="0"/>
              <a:t>Участник Великой Отечественной войны. За боевые отличия награжден медалями «За отвагу» и «За боевые заслуги». Начинал работать трактористом, а впоследствии возглавил комбикормовый завод в селе Августовка.</a:t>
            </a:r>
          </a:p>
          <a:p>
            <a:pPr algn="ctr"/>
            <a:endParaRPr lang="ru-RU" dirty="0" smtClean="0"/>
          </a:p>
          <a:p>
            <a:pPr algn="ctr"/>
            <a:r>
              <a:rPr lang="ru-RU" dirty="0" smtClean="0"/>
              <a:t>Награжден орденом Трудового Красного Знамени, двумя орденами «Знак почета», юбилейным орденом  Отечественной войны I степени, 15 медалями, в том числе: «За освоение целинных земель», «Ветеран труда».</a:t>
            </a:r>
            <a:endParaRPr lang="ru-RU" dirty="0"/>
          </a:p>
        </p:txBody>
      </p:sp>
    </p:spTree>
    <p:extLst>
      <p:ext uri="{BB962C8B-B14F-4D97-AF65-F5344CB8AC3E}">
        <p14:creationId xmlns:p14="http://schemas.microsoft.com/office/powerpoint/2010/main" val="2336356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850423" y="903073"/>
            <a:ext cx="6096000" cy="4308872"/>
          </a:xfrm>
          <a:prstGeom prst="rect">
            <a:avLst/>
          </a:prstGeom>
        </p:spPr>
        <p:txBody>
          <a:bodyPr>
            <a:spAutoFit/>
          </a:bodyPr>
          <a:lstStyle/>
          <a:p>
            <a:pPr algn="ctr"/>
            <a:r>
              <a:rPr lang="ru-RU" sz="2000" b="1" dirty="0" smtClean="0">
                <a:solidFill>
                  <a:srgbClr val="C00000"/>
                </a:solidFill>
              </a:rPr>
              <a:t>Потапов Иван Дмитриевич</a:t>
            </a:r>
          </a:p>
          <a:p>
            <a:pPr algn="ctr"/>
            <a:r>
              <a:rPr lang="ru-RU" sz="2000" b="1" dirty="0" smtClean="0">
                <a:solidFill>
                  <a:srgbClr val="C00000"/>
                </a:solidFill>
              </a:rPr>
              <a:t>29.01.1926 -11.07.2014 </a:t>
            </a:r>
            <a:r>
              <a:rPr lang="ru-RU" sz="2000" b="1" dirty="0" err="1" smtClean="0">
                <a:solidFill>
                  <a:srgbClr val="C00000"/>
                </a:solidFill>
              </a:rPr>
              <a:t>г.г</a:t>
            </a:r>
            <a:r>
              <a:rPr lang="ru-RU" sz="2000" b="1" dirty="0" smtClean="0">
                <a:solidFill>
                  <a:srgbClr val="C00000"/>
                </a:solidFill>
              </a:rPr>
              <a:t>.</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25 августа 2004 года постановлением  Собрания Представителей </a:t>
            </a:r>
            <a:r>
              <a:rPr lang="ru-RU" dirty="0" err="1" smtClean="0"/>
              <a:t>Большечерниговского</a:t>
            </a:r>
            <a:r>
              <a:rPr lang="ru-RU" dirty="0" smtClean="0"/>
              <a:t> района №19</a:t>
            </a:r>
          </a:p>
          <a:p>
            <a:pPr algn="ctr"/>
            <a:endParaRPr lang="ru-RU" dirty="0" smtClean="0"/>
          </a:p>
          <a:p>
            <a:pPr algn="ctr"/>
            <a:r>
              <a:rPr lang="ru-RU" dirty="0" smtClean="0"/>
              <a:t>Участник  Великой Отечественной войны. Начал трудовой путь в должности тракториста, вышел на пенсию в должности председателя райкома профсоюза работников сельского хозяйства  </a:t>
            </a:r>
            <a:r>
              <a:rPr lang="ru-RU" dirty="0" err="1" smtClean="0"/>
              <a:t>Большечерниговского</a:t>
            </a:r>
            <a:r>
              <a:rPr lang="ru-RU" dirty="0" smtClean="0"/>
              <a:t> района.</a:t>
            </a:r>
          </a:p>
          <a:p>
            <a:pPr algn="ctr"/>
            <a:endParaRPr lang="ru-RU" dirty="0" smtClean="0"/>
          </a:p>
          <a:p>
            <a:pPr algn="ctr"/>
            <a:r>
              <a:rPr lang="ru-RU" dirty="0" smtClean="0"/>
              <a:t>Награжден юбилейным орденом Отечественной войны II степени, многими медалями, в том числе: «За трудовую доблесть», «За взятие Вены», «За взятие Будапешта».</a:t>
            </a:r>
            <a:endParaRPr lang="ru-RU" dirty="0"/>
          </a:p>
        </p:txBody>
      </p:sp>
      <p:pic>
        <p:nvPicPr>
          <p:cNvPr id="5" name="Рисунок 4"/>
          <p:cNvPicPr>
            <a:picLocks noChangeAspect="1"/>
          </p:cNvPicPr>
          <p:nvPr/>
        </p:nvPicPr>
        <p:blipFill>
          <a:blip r:embed="rId2"/>
          <a:stretch>
            <a:fillRect/>
          </a:stretch>
        </p:blipFill>
        <p:spPr>
          <a:xfrm>
            <a:off x="928889" y="984738"/>
            <a:ext cx="3283264" cy="4800600"/>
          </a:xfrm>
          <a:prstGeom prst="rect">
            <a:avLst/>
          </a:prstGeom>
        </p:spPr>
      </p:pic>
    </p:spTree>
    <p:extLst>
      <p:ext uri="{BB962C8B-B14F-4D97-AF65-F5344CB8AC3E}">
        <p14:creationId xmlns:p14="http://schemas.microsoft.com/office/powerpoint/2010/main" val="652033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771292" y="1197656"/>
            <a:ext cx="6096000" cy="3754874"/>
          </a:xfrm>
          <a:prstGeom prst="rect">
            <a:avLst/>
          </a:prstGeom>
        </p:spPr>
        <p:txBody>
          <a:bodyPr>
            <a:spAutoFit/>
          </a:bodyPr>
          <a:lstStyle/>
          <a:p>
            <a:pPr algn="ctr"/>
            <a:r>
              <a:rPr lang="ru-RU" sz="2000" b="1" dirty="0" smtClean="0">
                <a:solidFill>
                  <a:srgbClr val="C00000"/>
                </a:solidFill>
              </a:rPr>
              <a:t>Чичкина Зоя Николаевна</a:t>
            </a:r>
          </a:p>
          <a:p>
            <a:pPr algn="ctr"/>
            <a:r>
              <a:rPr lang="ru-RU" sz="2000" b="1" dirty="0" smtClean="0">
                <a:solidFill>
                  <a:srgbClr val="C00000"/>
                </a:solidFill>
              </a:rPr>
              <a:t>29.08.1926 - 09.02.2008 </a:t>
            </a:r>
            <a:r>
              <a:rPr lang="ru-RU" sz="2000" b="1" dirty="0" err="1" smtClean="0">
                <a:solidFill>
                  <a:srgbClr val="C00000"/>
                </a:solidFill>
              </a:rPr>
              <a:t>г.г</a:t>
            </a:r>
            <a:r>
              <a:rPr lang="ru-RU" sz="2000" b="1" dirty="0" smtClean="0">
                <a:solidFill>
                  <a:srgbClr val="C00000"/>
                </a:solidFill>
              </a:rPr>
              <a:t>.</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25 декабря 1998 года  решением Собрания Представителей </a:t>
            </a:r>
            <a:r>
              <a:rPr lang="ru-RU" dirty="0" err="1" smtClean="0"/>
              <a:t>Большечерниговского</a:t>
            </a:r>
            <a:r>
              <a:rPr lang="ru-RU" dirty="0" smtClean="0"/>
              <a:t> района</a:t>
            </a:r>
          </a:p>
          <a:p>
            <a:pPr algn="ctr"/>
            <a:endParaRPr lang="ru-RU" dirty="0" smtClean="0"/>
          </a:p>
          <a:p>
            <a:pPr algn="ctr"/>
            <a:r>
              <a:rPr lang="ru-RU" dirty="0" smtClean="0"/>
              <a:t>Выпускница Куйбышевского медицинского института весь период трудовой деятельности работала в селе Украинка.</a:t>
            </a:r>
          </a:p>
          <a:p>
            <a:pPr algn="ctr"/>
            <a:endParaRPr lang="ru-RU" dirty="0" smtClean="0"/>
          </a:p>
          <a:p>
            <a:pPr algn="ctr"/>
            <a:r>
              <a:rPr lang="ru-RU" dirty="0" smtClean="0"/>
              <a:t>За большие успехи, долголетнюю, плодотворную врачебную деятельность присвоено почетное звание «Заслуженный врач РСФСР».</a:t>
            </a:r>
            <a:endParaRPr lang="ru-RU" dirty="0"/>
          </a:p>
        </p:txBody>
      </p:sp>
      <p:pic>
        <p:nvPicPr>
          <p:cNvPr id="5" name="Рисунок 4"/>
          <p:cNvPicPr>
            <a:picLocks noChangeAspect="1"/>
          </p:cNvPicPr>
          <p:nvPr/>
        </p:nvPicPr>
        <p:blipFill>
          <a:blip r:embed="rId2"/>
          <a:stretch>
            <a:fillRect/>
          </a:stretch>
        </p:blipFill>
        <p:spPr>
          <a:xfrm>
            <a:off x="864059" y="782515"/>
            <a:ext cx="3373834" cy="5134708"/>
          </a:xfrm>
          <a:prstGeom prst="rect">
            <a:avLst/>
          </a:prstGeom>
        </p:spPr>
      </p:pic>
    </p:spTree>
    <p:extLst>
      <p:ext uri="{BB962C8B-B14F-4D97-AF65-F5344CB8AC3E}">
        <p14:creationId xmlns:p14="http://schemas.microsoft.com/office/powerpoint/2010/main" val="917891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49570" y="863792"/>
            <a:ext cx="3446583" cy="4833623"/>
          </a:xfrm>
          <a:prstGeom prst="rect">
            <a:avLst/>
          </a:prstGeom>
        </p:spPr>
      </p:pic>
      <p:sp>
        <p:nvSpPr>
          <p:cNvPr id="5" name="Прямоугольник 4"/>
          <p:cNvSpPr/>
          <p:nvPr/>
        </p:nvSpPr>
        <p:spPr>
          <a:xfrm>
            <a:off x="4903177" y="962440"/>
            <a:ext cx="6096000" cy="4031873"/>
          </a:xfrm>
          <a:prstGeom prst="rect">
            <a:avLst/>
          </a:prstGeom>
        </p:spPr>
        <p:txBody>
          <a:bodyPr>
            <a:spAutoFit/>
          </a:bodyPr>
          <a:lstStyle/>
          <a:p>
            <a:pPr algn="ctr"/>
            <a:r>
              <a:rPr lang="ru-RU" sz="2000" b="1" dirty="0" err="1" smtClean="0">
                <a:solidFill>
                  <a:srgbClr val="C00000"/>
                </a:solidFill>
              </a:rPr>
              <a:t>Землянкин</a:t>
            </a:r>
            <a:r>
              <a:rPr lang="ru-RU" sz="2000" b="1" dirty="0" smtClean="0">
                <a:solidFill>
                  <a:srgbClr val="C00000"/>
                </a:solidFill>
              </a:rPr>
              <a:t> Василий Федорович</a:t>
            </a:r>
          </a:p>
          <a:p>
            <a:pPr algn="ctr"/>
            <a:r>
              <a:rPr lang="ru-RU" sz="2000" b="1" dirty="0" smtClean="0">
                <a:solidFill>
                  <a:srgbClr val="C00000"/>
                </a:solidFill>
              </a:rPr>
              <a:t>14.01.1925 - 12.10.2016 </a:t>
            </a:r>
            <a:r>
              <a:rPr lang="ru-RU" sz="2000" b="1" dirty="0" err="1" smtClean="0">
                <a:solidFill>
                  <a:srgbClr val="C00000"/>
                </a:solidFill>
              </a:rPr>
              <a:t>г.г</a:t>
            </a:r>
            <a:r>
              <a:rPr lang="ru-RU" sz="2000" b="1" dirty="0" smtClean="0">
                <a:solidFill>
                  <a:srgbClr val="C00000"/>
                </a:solidFill>
              </a:rPr>
              <a:t>.</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22 мая 2000 года решением Собрания Представителей </a:t>
            </a:r>
            <a:r>
              <a:rPr lang="ru-RU" dirty="0" err="1" smtClean="0"/>
              <a:t>Большечерниговского</a:t>
            </a:r>
            <a:r>
              <a:rPr lang="ru-RU" dirty="0" smtClean="0"/>
              <a:t> района №14</a:t>
            </a:r>
          </a:p>
          <a:p>
            <a:pPr algn="ctr"/>
            <a:endParaRPr lang="ru-RU" dirty="0" smtClean="0"/>
          </a:p>
          <a:p>
            <a:pPr algn="ctr"/>
            <a:r>
              <a:rPr lang="ru-RU" dirty="0" smtClean="0"/>
              <a:t>Участник Великой  Отечественной войны, прошел трудовой путь от секретаря сельского совета до начальника районного управления социальной защиты населения.</a:t>
            </a:r>
          </a:p>
          <a:p>
            <a:pPr algn="ctr"/>
            <a:endParaRPr lang="ru-RU" dirty="0" smtClean="0"/>
          </a:p>
          <a:p>
            <a:pPr algn="ctr"/>
            <a:r>
              <a:rPr lang="ru-RU" dirty="0" smtClean="0"/>
              <a:t>Награжден  двумя орденами «Знак почета», Славы III степени, юбилейным орденом Отечественной войны I степени, дважды медалью «За трудовую доблесть».</a:t>
            </a:r>
            <a:endParaRPr lang="ru-RU" dirty="0"/>
          </a:p>
        </p:txBody>
      </p:sp>
    </p:spTree>
    <p:extLst>
      <p:ext uri="{BB962C8B-B14F-4D97-AF65-F5344CB8AC3E}">
        <p14:creationId xmlns:p14="http://schemas.microsoft.com/office/powerpoint/2010/main" val="393674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04525" y="800100"/>
            <a:ext cx="3852113" cy="5161083"/>
          </a:xfrm>
          <a:prstGeom prst="rect">
            <a:avLst/>
          </a:prstGeom>
        </p:spPr>
      </p:pic>
      <p:sp>
        <p:nvSpPr>
          <p:cNvPr id="5" name="Прямоугольник 4"/>
          <p:cNvSpPr/>
          <p:nvPr/>
        </p:nvSpPr>
        <p:spPr>
          <a:xfrm>
            <a:off x="5035062" y="1034959"/>
            <a:ext cx="6096000" cy="4308872"/>
          </a:xfrm>
          <a:prstGeom prst="rect">
            <a:avLst/>
          </a:prstGeom>
        </p:spPr>
        <p:txBody>
          <a:bodyPr>
            <a:spAutoFit/>
          </a:bodyPr>
          <a:lstStyle/>
          <a:p>
            <a:pPr algn="ctr"/>
            <a:r>
              <a:rPr lang="ru-RU" sz="2000" b="1" dirty="0" smtClean="0">
                <a:solidFill>
                  <a:srgbClr val="C00000"/>
                </a:solidFill>
              </a:rPr>
              <a:t>Смоляков Григорий Александрович</a:t>
            </a:r>
          </a:p>
          <a:p>
            <a:pPr algn="ctr"/>
            <a:r>
              <a:rPr lang="ru-RU" sz="2000" b="1" dirty="0" smtClean="0">
                <a:solidFill>
                  <a:srgbClr val="C00000"/>
                </a:solidFill>
              </a:rPr>
              <a:t>09.05.1926 – 08.07.2011г.г.</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13 мая 2010 года решением Собрания Представителей </a:t>
            </a:r>
            <a:r>
              <a:rPr lang="ru-RU" dirty="0" err="1" smtClean="0"/>
              <a:t>Большечерниговского</a:t>
            </a:r>
            <a:r>
              <a:rPr lang="ru-RU" dirty="0" smtClean="0"/>
              <a:t> района №467</a:t>
            </a:r>
          </a:p>
          <a:p>
            <a:pPr algn="ctr"/>
            <a:endParaRPr lang="ru-RU" dirty="0" smtClean="0"/>
          </a:p>
          <a:p>
            <a:pPr algn="ctr"/>
            <a:r>
              <a:rPr lang="ru-RU" dirty="0" smtClean="0"/>
              <a:t>Участник Великой Отечественной войны. За боевые отличия награжден орденом Отечественной войны II степени, многими медалями, в том числе: «20 лет победы над Германией», «50 лет вооруженных сил СССР», «300 лет Российскому флоту».</a:t>
            </a:r>
          </a:p>
          <a:p>
            <a:pPr algn="ctr"/>
            <a:endParaRPr lang="ru-RU" dirty="0" smtClean="0"/>
          </a:p>
          <a:p>
            <a:pPr algn="ctr"/>
            <a:r>
              <a:rPr lang="ru-RU" dirty="0" smtClean="0"/>
              <a:t>35 лет трудовой деятельности посвятил воспитанию детей, многим ребятам дал дорогу в военные училища.</a:t>
            </a:r>
            <a:endParaRPr lang="ru-RU" dirty="0"/>
          </a:p>
        </p:txBody>
      </p:sp>
    </p:spTree>
    <p:extLst>
      <p:ext uri="{BB962C8B-B14F-4D97-AF65-F5344CB8AC3E}">
        <p14:creationId xmlns:p14="http://schemas.microsoft.com/office/powerpoint/2010/main" val="1713511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46353" y="797483"/>
            <a:ext cx="3555308" cy="5249009"/>
          </a:xfrm>
          <a:prstGeom prst="rect">
            <a:avLst/>
          </a:prstGeom>
        </p:spPr>
      </p:pic>
      <p:sp>
        <p:nvSpPr>
          <p:cNvPr id="5" name="Прямоугольник 4"/>
          <p:cNvSpPr/>
          <p:nvPr/>
        </p:nvSpPr>
        <p:spPr>
          <a:xfrm>
            <a:off x="4999892" y="797483"/>
            <a:ext cx="6096000" cy="5447645"/>
          </a:xfrm>
          <a:prstGeom prst="rect">
            <a:avLst/>
          </a:prstGeom>
        </p:spPr>
        <p:txBody>
          <a:bodyPr>
            <a:spAutoFit/>
          </a:bodyPr>
          <a:lstStyle/>
          <a:p>
            <a:pPr algn="ctr"/>
            <a:r>
              <a:rPr lang="ru-RU" sz="2000" b="1" dirty="0" smtClean="0">
                <a:solidFill>
                  <a:srgbClr val="C00000"/>
                </a:solidFill>
              </a:rPr>
              <a:t>Чичкина Александра Николаевна</a:t>
            </a:r>
          </a:p>
          <a:p>
            <a:pPr algn="ctr"/>
            <a:r>
              <a:rPr lang="ru-RU" sz="2000" b="1" dirty="0" smtClean="0">
                <a:solidFill>
                  <a:srgbClr val="C00000"/>
                </a:solidFill>
              </a:rPr>
              <a:t>04.03.1938 года рождения</a:t>
            </a:r>
          </a:p>
          <a:p>
            <a:pPr algn="ctr"/>
            <a:endParaRPr lang="ru-RU" sz="2000" b="1" dirty="0" smtClean="0">
              <a:solidFill>
                <a:srgbClr val="C00000"/>
              </a:solidFill>
            </a:endParaRPr>
          </a:p>
          <a:p>
            <a:pPr algn="ctr"/>
            <a:r>
              <a:rPr lang="ru-RU" dirty="0" smtClean="0"/>
              <a:t>Звание Почётный гражданин </a:t>
            </a:r>
            <a:r>
              <a:rPr lang="ru-RU" dirty="0" err="1" smtClean="0"/>
              <a:t>Большечерниговского</a:t>
            </a:r>
            <a:r>
              <a:rPr lang="ru-RU" dirty="0" smtClean="0"/>
              <a:t> района присвоено 03 июня 2011 года решением Собрания Представителей </a:t>
            </a:r>
            <a:r>
              <a:rPr lang="ru-RU" dirty="0" err="1" smtClean="0"/>
              <a:t>Большечерниговского</a:t>
            </a:r>
            <a:r>
              <a:rPr lang="ru-RU" dirty="0" smtClean="0"/>
              <a:t> района №77</a:t>
            </a:r>
          </a:p>
          <a:p>
            <a:pPr algn="ctr"/>
            <a:endParaRPr lang="ru-RU" dirty="0" smtClean="0"/>
          </a:p>
          <a:p>
            <a:pPr algn="ctr"/>
            <a:r>
              <a:rPr lang="ru-RU" dirty="0" smtClean="0"/>
              <a:t>Выпускница Куйбышевского государственного педагогического института им. В.В. Куйбышева,  всю свою жизнь посвятила педагогической профессии, более 40 лет работает в Украинской средней общеобразовательной школе учителем русского языка и литературы. Внесла огромный вклад в совершенствование учебно-воспитательного процесса, развитие народно-прикладного творчества, обладает поэтическим даром.</a:t>
            </a:r>
          </a:p>
          <a:p>
            <a:pPr algn="ctr"/>
            <a:endParaRPr lang="ru-RU" dirty="0" smtClean="0"/>
          </a:p>
          <a:p>
            <a:pPr algn="ctr"/>
            <a:r>
              <a:rPr lang="ru-RU" dirty="0" smtClean="0"/>
              <a:t>Награждена нагрудным знаком «Победитель социалистического соревнования», «Отличник народного просвещения РФ».</a:t>
            </a:r>
            <a:endParaRPr lang="ru-RU" dirty="0"/>
          </a:p>
        </p:txBody>
      </p:sp>
    </p:spTree>
    <p:extLst>
      <p:ext uri="{BB962C8B-B14F-4D97-AF65-F5344CB8AC3E}">
        <p14:creationId xmlns:p14="http://schemas.microsoft.com/office/powerpoint/2010/main" val="2543869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74259" y="925855"/>
            <a:ext cx="3404310" cy="4906106"/>
          </a:xfrm>
          <a:prstGeom prst="rect">
            <a:avLst/>
          </a:prstGeom>
        </p:spPr>
      </p:pic>
      <p:sp>
        <p:nvSpPr>
          <p:cNvPr id="5" name="Прямоугольник 4"/>
          <p:cNvSpPr/>
          <p:nvPr/>
        </p:nvSpPr>
        <p:spPr>
          <a:xfrm>
            <a:off x="4378569" y="1230922"/>
            <a:ext cx="7332783" cy="4524315"/>
          </a:xfrm>
          <a:prstGeom prst="rect">
            <a:avLst/>
          </a:prstGeom>
        </p:spPr>
        <p:txBody>
          <a:bodyPr wrap="square">
            <a:spAutoFit/>
          </a:bodyPr>
          <a:lstStyle/>
          <a:p>
            <a:pPr algn="ctr"/>
            <a:r>
              <a:rPr lang="ru-RU" sz="1600" b="1" dirty="0">
                <a:solidFill>
                  <a:srgbClr val="C00000"/>
                </a:solidFill>
              </a:rPr>
              <a:t>Куницына Мария </a:t>
            </a:r>
            <a:r>
              <a:rPr lang="ru-RU" sz="1600" b="1" dirty="0" smtClean="0">
                <a:solidFill>
                  <a:srgbClr val="C00000"/>
                </a:solidFill>
              </a:rPr>
              <a:t>Павловна</a:t>
            </a:r>
            <a:endParaRPr lang="ru-RU" sz="1600" b="1" dirty="0">
              <a:solidFill>
                <a:srgbClr val="C00000"/>
              </a:solidFill>
            </a:endParaRPr>
          </a:p>
          <a:p>
            <a:pPr algn="ctr"/>
            <a:r>
              <a:rPr lang="ru-RU" sz="1600" b="1" dirty="0">
                <a:solidFill>
                  <a:srgbClr val="C00000"/>
                </a:solidFill>
              </a:rPr>
              <a:t>25.07.1949 - 10.03.2015 </a:t>
            </a:r>
            <a:r>
              <a:rPr lang="ru-RU" sz="1600" b="1" dirty="0" err="1">
                <a:solidFill>
                  <a:srgbClr val="C00000"/>
                </a:solidFill>
              </a:rPr>
              <a:t>г.г</a:t>
            </a:r>
            <a:r>
              <a:rPr lang="ru-RU" sz="1600" b="1" dirty="0">
                <a:solidFill>
                  <a:srgbClr val="C00000"/>
                </a:solidFill>
              </a:rPr>
              <a:t>.</a:t>
            </a:r>
          </a:p>
          <a:p>
            <a:pPr algn="ctr"/>
            <a:endParaRPr lang="ru-RU" sz="1600" dirty="0"/>
          </a:p>
          <a:p>
            <a:pPr algn="ctr"/>
            <a:r>
              <a:rPr lang="ru-RU" sz="1600" dirty="0"/>
              <a:t>Звание Почётный гражданин </a:t>
            </a:r>
            <a:r>
              <a:rPr lang="ru-RU" sz="1600" dirty="0" err="1"/>
              <a:t>Большечерниговского</a:t>
            </a:r>
            <a:r>
              <a:rPr lang="ru-RU" sz="1600" dirty="0"/>
              <a:t> района присвоено 03 мая 2012 года решением Собрания Представителей </a:t>
            </a:r>
            <a:r>
              <a:rPr lang="ru-RU" sz="1600" dirty="0" err="1"/>
              <a:t>Большечерниговского</a:t>
            </a:r>
            <a:r>
              <a:rPr lang="ru-RU" sz="1600" dirty="0"/>
              <a:t> района №159</a:t>
            </a:r>
          </a:p>
          <a:p>
            <a:pPr algn="ctr"/>
            <a:endParaRPr lang="ru-RU" sz="1600" dirty="0"/>
          </a:p>
          <a:p>
            <a:pPr algn="ctr"/>
            <a:r>
              <a:rPr lang="ru-RU" sz="1600" dirty="0"/>
              <a:t>Выпускница Куйбышевского государственного педагогического института им. В.В. Куйбышева. 38 лет проработала в области образования (с 1966 - 2004 </a:t>
            </a:r>
            <a:r>
              <a:rPr lang="ru-RU" sz="1600" dirty="0" err="1"/>
              <a:t>г.г</a:t>
            </a:r>
            <a:r>
              <a:rPr lang="ru-RU" sz="1600" dirty="0"/>
              <a:t>.), в том числе 15 лет - заведующей районным  отделом образования (с 1988 по 2003 </a:t>
            </a:r>
            <a:r>
              <a:rPr lang="ru-RU" sz="1600" dirty="0" err="1"/>
              <a:t>г.г</a:t>
            </a:r>
            <a:r>
              <a:rPr lang="ru-RU" sz="1600" dirty="0"/>
              <a:t>.). </a:t>
            </a:r>
          </a:p>
          <a:p>
            <a:pPr algn="ctr"/>
            <a:endParaRPr lang="ru-RU" sz="1600" dirty="0"/>
          </a:p>
          <a:p>
            <a:pPr algn="ctr"/>
            <a:r>
              <a:rPr lang="ru-RU" sz="1600" dirty="0"/>
              <a:t>Внесла значительный вклад в совершенствование учебно-воспитательного процесса системы образования,  духовно-патриотическое воспитание подрастающего поколения на территории муниципального района </a:t>
            </a:r>
            <a:r>
              <a:rPr lang="ru-RU" sz="1600" dirty="0" err="1"/>
              <a:t>Большечерниговский</a:t>
            </a:r>
            <a:r>
              <a:rPr lang="ru-RU" sz="1600" dirty="0"/>
              <a:t>.</a:t>
            </a:r>
          </a:p>
          <a:p>
            <a:pPr algn="ctr"/>
            <a:endParaRPr lang="ru-RU" sz="1600" dirty="0"/>
          </a:p>
          <a:p>
            <a:pPr algn="ctr"/>
            <a:r>
              <a:rPr lang="ru-RU" sz="1600" dirty="0"/>
              <a:t>Награждена знаком "Отличник образования республики Башкортостан", "Отличник народного просвещения", Благодарностью председателя Центрального совета Российской оборонной спортивно-технической организации РОСТО (ДОСААФ). </a:t>
            </a:r>
          </a:p>
        </p:txBody>
      </p:sp>
    </p:spTree>
    <p:extLst>
      <p:ext uri="{BB962C8B-B14F-4D97-AF65-F5344CB8AC3E}">
        <p14:creationId xmlns:p14="http://schemas.microsoft.com/office/powerpoint/2010/main" val="2147238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043853" y="961047"/>
            <a:ext cx="6096000" cy="5016758"/>
          </a:xfrm>
          <a:prstGeom prst="rect">
            <a:avLst/>
          </a:prstGeom>
        </p:spPr>
        <p:txBody>
          <a:bodyPr>
            <a:spAutoFit/>
          </a:bodyPr>
          <a:lstStyle/>
          <a:p>
            <a:pPr algn="ctr"/>
            <a:r>
              <a:rPr lang="ru-RU" sz="1600" b="1" dirty="0" smtClean="0">
                <a:solidFill>
                  <a:srgbClr val="C00000"/>
                </a:solidFill>
              </a:rPr>
              <a:t>Кондрашкина Нина Ивановна</a:t>
            </a:r>
          </a:p>
          <a:p>
            <a:pPr algn="ctr"/>
            <a:r>
              <a:rPr lang="ru-RU" sz="1600" b="1" dirty="0" smtClean="0">
                <a:solidFill>
                  <a:srgbClr val="C00000"/>
                </a:solidFill>
              </a:rPr>
              <a:t>10.10.1937 - 02.11.2018 </a:t>
            </a:r>
            <a:r>
              <a:rPr lang="ru-RU" sz="1600" b="1" dirty="0" err="1" smtClean="0">
                <a:solidFill>
                  <a:srgbClr val="C00000"/>
                </a:solidFill>
              </a:rPr>
              <a:t>г.г</a:t>
            </a:r>
            <a:r>
              <a:rPr lang="ru-RU" sz="1600" b="1" dirty="0" smtClean="0">
                <a:solidFill>
                  <a:srgbClr val="C00000"/>
                </a:solidFill>
              </a:rPr>
              <a:t>.</a:t>
            </a:r>
          </a:p>
          <a:p>
            <a:pPr algn="ctr"/>
            <a:endParaRPr lang="ru-RU" sz="1600" dirty="0" smtClean="0"/>
          </a:p>
          <a:p>
            <a:pPr algn="ctr"/>
            <a:r>
              <a:rPr lang="ru-RU" sz="1600" dirty="0" smtClean="0"/>
              <a:t>Звание Почётный гражданин </a:t>
            </a:r>
            <a:r>
              <a:rPr lang="ru-RU" sz="1600" dirty="0" err="1" smtClean="0"/>
              <a:t>Большечерниговского</a:t>
            </a:r>
            <a:r>
              <a:rPr lang="ru-RU" sz="1600" dirty="0" smtClean="0"/>
              <a:t> района присвоено 03 мая 2012 года решением Собрания Представителей </a:t>
            </a:r>
            <a:r>
              <a:rPr lang="ru-RU" sz="1600" dirty="0" err="1" smtClean="0"/>
              <a:t>Большечерниговского</a:t>
            </a:r>
            <a:r>
              <a:rPr lang="ru-RU" sz="1600" dirty="0" smtClean="0"/>
              <a:t> района №160</a:t>
            </a:r>
          </a:p>
          <a:p>
            <a:pPr algn="ctr"/>
            <a:endParaRPr lang="ru-RU" sz="1600" dirty="0" smtClean="0"/>
          </a:p>
          <a:p>
            <a:pPr algn="ctr"/>
            <a:r>
              <a:rPr lang="ru-RU" sz="1600" dirty="0" smtClean="0"/>
              <a:t>Выпускница Куйбышевского медицинского института. 37 лет проработала в районе в должности акушер-гинеколог, в течение 13 лет была единственным специалистом в этой сфере, отличавшимся высоким профессионализмом и прекрасными человеческими качествами. Внесла большой вклад в развитие здравоохранения на территории муниципального района </a:t>
            </a:r>
            <a:r>
              <a:rPr lang="ru-RU" sz="1600" dirty="0" err="1" smtClean="0"/>
              <a:t>Большечерниговский</a:t>
            </a:r>
            <a:r>
              <a:rPr lang="ru-RU" sz="1600" dirty="0" smtClean="0"/>
              <a:t>.</a:t>
            </a:r>
          </a:p>
          <a:p>
            <a:pPr algn="ctr"/>
            <a:endParaRPr lang="ru-RU" sz="1600" dirty="0" smtClean="0"/>
          </a:p>
          <a:p>
            <a:pPr algn="ctr"/>
            <a:r>
              <a:rPr lang="ru-RU" sz="1600" dirty="0" smtClean="0"/>
              <a:t>Награждена орденом "Знак Почета", знаком "Отличник здравоохранения", "Ветеран труда", благодарностями  и грамотами ЦРБ, исполкома райсовета, облисполкома, </a:t>
            </a:r>
            <a:r>
              <a:rPr lang="ru-RU" sz="1600" dirty="0" err="1" smtClean="0"/>
              <a:t>облздравотдела</a:t>
            </a:r>
            <a:r>
              <a:rPr lang="ru-RU" sz="1600" dirty="0" smtClean="0"/>
              <a:t> Куйбышевской области. В 1972 году её имя занесено в районную Книгу Почета. 23 декабря 1991 Указом Президента РСФСР присвоено звание "Заслуженный врач РСФСР".</a:t>
            </a:r>
            <a:endParaRPr lang="ru-RU" sz="1600" dirty="0"/>
          </a:p>
        </p:txBody>
      </p:sp>
      <p:pic>
        <p:nvPicPr>
          <p:cNvPr id="6" name="Рисунок 5"/>
          <p:cNvPicPr>
            <a:picLocks noChangeAspect="1"/>
          </p:cNvPicPr>
          <p:nvPr/>
        </p:nvPicPr>
        <p:blipFill>
          <a:blip r:embed="rId2"/>
          <a:stretch>
            <a:fillRect/>
          </a:stretch>
        </p:blipFill>
        <p:spPr>
          <a:xfrm>
            <a:off x="826477" y="877214"/>
            <a:ext cx="3692769" cy="5100591"/>
          </a:xfrm>
          <a:prstGeom prst="rect">
            <a:avLst/>
          </a:prstGeom>
        </p:spPr>
      </p:pic>
    </p:spTree>
    <p:extLst>
      <p:ext uri="{BB962C8B-B14F-4D97-AF65-F5344CB8AC3E}">
        <p14:creationId xmlns:p14="http://schemas.microsoft.com/office/powerpoint/2010/main" val="3383610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782515" y="882628"/>
            <a:ext cx="3285392" cy="5096987"/>
          </a:xfrm>
          <a:prstGeom prst="rect">
            <a:avLst/>
          </a:prstGeom>
        </p:spPr>
      </p:pic>
      <p:sp>
        <p:nvSpPr>
          <p:cNvPr id="5" name="Прямоугольник 4"/>
          <p:cNvSpPr/>
          <p:nvPr/>
        </p:nvSpPr>
        <p:spPr>
          <a:xfrm>
            <a:off x="4067907" y="707300"/>
            <a:ext cx="7414847" cy="5447645"/>
          </a:xfrm>
          <a:prstGeom prst="rect">
            <a:avLst/>
          </a:prstGeom>
        </p:spPr>
        <p:txBody>
          <a:bodyPr wrap="square">
            <a:spAutoFit/>
          </a:bodyPr>
          <a:lstStyle/>
          <a:p>
            <a:pPr algn="ctr"/>
            <a:r>
              <a:rPr lang="ru-RU" sz="2000" b="1" dirty="0" smtClean="0">
                <a:solidFill>
                  <a:srgbClr val="C00000"/>
                </a:solidFill>
              </a:rPr>
              <a:t>Васин Анатолий Викторович</a:t>
            </a:r>
          </a:p>
          <a:p>
            <a:pPr algn="ctr"/>
            <a:r>
              <a:rPr lang="ru-RU" sz="2000" b="1" dirty="0" smtClean="0">
                <a:solidFill>
                  <a:srgbClr val="C00000"/>
                </a:solidFill>
              </a:rPr>
              <a:t>11.08.1962 года рождения</a:t>
            </a:r>
          </a:p>
          <a:p>
            <a:pPr algn="ctr"/>
            <a:endParaRPr lang="ru-RU" sz="2000" b="1" dirty="0" smtClean="0">
              <a:solidFill>
                <a:srgbClr val="C00000"/>
              </a:solidFill>
            </a:endParaRPr>
          </a:p>
          <a:p>
            <a:pPr algn="ctr"/>
            <a:r>
              <a:rPr lang="ru-RU" dirty="0" smtClean="0"/>
              <a:t>Звание Почётный гражданин </a:t>
            </a:r>
            <a:r>
              <a:rPr lang="ru-RU" dirty="0" err="1" smtClean="0"/>
              <a:t>Большечерниговского</a:t>
            </a:r>
            <a:r>
              <a:rPr lang="ru-RU" dirty="0" smtClean="0"/>
              <a:t> района присвоено 30 мая 2013 года решением Собрания Представителей </a:t>
            </a:r>
            <a:r>
              <a:rPr lang="ru-RU" dirty="0" err="1" smtClean="0"/>
              <a:t>Большечерниговского</a:t>
            </a:r>
            <a:r>
              <a:rPr lang="ru-RU" dirty="0" smtClean="0"/>
              <a:t> района №246</a:t>
            </a:r>
          </a:p>
          <a:p>
            <a:pPr algn="ctr"/>
            <a:endParaRPr lang="ru-RU" dirty="0" smtClean="0"/>
          </a:p>
          <a:p>
            <a:pPr algn="ctr"/>
            <a:r>
              <a:rPr lang="ru-RU" dirty="0" smtClean="0"/>
              <a:t>Председатель сельскохозяйственного производственного кооператива «</a:t>
            </a:r>
            <a:r>
              <a:rPr lang="ru-RU" dirty="0" err="1" smtClean="0"/>
              <a:t>Пензино</a:t>
            </a:r>
            <a:r>
              <a:rPr lang="ru-RU" dirty="0" smtClean="0"/>
              <a:t>». Сельскохозяйственный кооператив под его руководством работает прибыльно, постоянно  развиваясь и укрепляя материально-техническую базу. За 20 лет стал одним из лучших образцовых  хозяйств района, где внедряются современные научные формы и методы организации труда, новейшие технологии. Занимается благотворительной деятельностью и осуществлением социальных проектов.</a:t>
            </a:r>
          </a:p>
          <a:p>
            <a:pPr algn="ctr"/>
            <a:endParaRPr lang="ru-RU" dirty="0" smtClean="0"/>
          </a:p>
          <a:p>
            <a:pPr algn="ctr"/>
            <a:r>
              <a:rPr lang="ru-RU" dirty="0" smtClean="0"/>
              <a:t>Награждён Почётной грамотой Министерства сельского хозяйства РФ, Почётной грамотой Губернатора Самарской области, Почётной Грамотой Главы района, в 2010 году занесён на Доску Почёта муниципального района </a:t>
            </a:r>
            <a:r>
              <a:rPr lang="ru-RU" dirty="0" err="1" smtClean="0"/>
              <a:t>Большечерниговский</a:t>
            </a:r>
            <a:r>
              <a:rPr lang="ru-RU" dirty="0" smtClean="0"/>
              <a:t>.</a:t>
            </a:r>
            <a:endParaRPr lang="ru-RU" dirty="0"/>
          </a:p>
        </p:txBody>
      </p:sp>
    </p:spTree>
    <p:extLst>
      <p:ext uri="{BB962C8B-B14F-4D97-AF65-F5344CB8AC3E}">
        <p14:creationId xmlns:p14="http://schemas.microsoft.com/office/powerpoint/2010/main" val="2133413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844061" y="1044873"/>
            <a:ext cx="3358661" cy="4801938"/>
          </a:xfrm>
          <a:prstGeom prst="rect">
            <a:avLst/>
          </a:prstGeom>
        </p:spPr>
      </p:pic>
      <p:sp>
        <p:nvSpPr>
          <p:cNvPr id="5" name="Прямоугольник 4"/>
          <p:cNvSpPr/>
          <p:nvPr/>
        </p:nvSpPr>
        <p:spPr>
          <a:xfrm>
            <a:off x="4692161" y="1076274"/>
            <a:ext cx="6096000" cy="4770537"/>
          </a:xfrm>
          <a:prstGeom prst="rect">
            <a:avLst/>
          </a:prstGeom>
        </p:spPr>
        <p:txBody>
          <a:bodyPr>
            <a:spAutoFit/>
          </a:bodyPr>
          <a:lstStyle/>
          <a:p>
            <a:pPr algn="ctr"/>
            <a:r>
              <a:rPr lang="ru-RU" sz="1600" b="1" dirty="0" smtClean="0">
                <a:solidFill>
                  <a:srgbClr val="C00000"/>
                </a:solidFill>
              </a:rPr>
              <a:t>Филимонова Анна Ивановна</a:t>
            </a:r>
          </a:p>
          <a:p>
            <a:pPr algn="ctr"/>
            <a:r>
              <a:rPr lang="ru-RU" sz="1600" b="1" dirty="0" smtClean="0">
                <a:solidFill>
                  <a:srgbClr val="C00000"/>
                </a:solidFill>
              </a:rPr>
              <a:t>07 октября 1941 года рождения</a:t>
            </a:r>
          </a:p>
          <a:p>
            <a:pPr algn="ctr"/>
            <a:endParaRPr lang="ru-RU" sz="1600" dirty="0" smtClean="0"/>
          </a:p>
          <a:p>
            <a:pPr algn="ctr"/>
            <a:r>
              <a:rPr lang="ru-RU" sz="1600" dirty="0" smtClean="0"/>
              <a:t>Звание Почётный гражданин </a:t>
            </a:r>
            <a:r>
              <a:rPr lang="ru-RU" sz="1600" dirty="0" err="1" smtClean="0"/>
              <a:t>Большечерниговского</a:t>
            </a:r>
            <a:r>
              <a:rPr lang="ru-RU" sz="1600" dirty="0" smtClean="0"/>
              <a:t> района присвоено 28 мая 2014 года решением Собрания Представителей </a:t>
            </a:r>
            <a:r>
              <a:rPr lang="ru-RU" sz="1600" dirty="0" err="1" smtClean="0"/>
              <a:t>Большечерниговского</a:t>
            </a:r>
            <a:r>
              <a:rPr lang="ru-RU" sz="1600" dirty="0" smtClean="0"/>
              <a:t> района №318</a:t>
            </a:r>
          </a:p>
          <a:p>
            <a:pPr algn="ctr"/>
            <a:endParaRPr lang="ru-RU" sz="1600" dirty="0" smtClean="0"/>
          </a:p>
          <a:p>
            <a:pPr algn="ctr"/>
            <a:r>
              <a:rPr lang="ru-RU" sz="1600" dirty="0" smtClean="0"/>
              <a:t>Ветеран педагогического труда. Свою трудовую деятельность начала в  1961 году учителем начальных классов, с 1981 по 2004 годы  - директор школы  №1 в селе Большая Черниговка. Внесла значительный вклад в развитие системы образования </a:t>
            </a:r>
            <a:r>
              <a:rPr lang="ru-RU" sz="1600" dirty="0" err="1" smtClean="0"/>
              <a:t>Большечерниговского</a:t>
            </a:r>
            <a:r>
              <a:rPr lang="ru-RU" sz="1600" dirty="0" smtClean="0"/>
              <a:t> района.  </a:t>
            </a:r>
          </a:p>
          <a:p>
            <a:pPr algn="ctr"/>
            <a:r>
              <a:rPr lang="ru-RU" sz="1600" dirty="0" smtClean="0"/>
              <a:t>За многолетний добросовестный труд Филимонова Анна Ивановна награждена  Почетными грамотами Министерства просвещения РСФСР и Республиканского комитета профсоюза работников просвещения, высшей школы и научных учреждений РСФСР,   Почетной Грамотой Губернатора Самарской области,  Департамента науки и образования Администрации Самарской области,  знаком «Отличник народного просвещения».</a:t>
            </a:r>
            <a:endParaRPr lang="ru-RU" sz="1600" dirty="0"/>
          </a:p>
        </p:txBody>
      </p:sp>
    </p:spTree>
    <p:extLst>
      <p:ext uri="{BB962C8B-B14F-4D97-AF65-F5344CB8AC3E}">
        <p14:creationId xmlns:p14="http://schemas.microsoft.com/office/powerpoint/2010/main" val="1419942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835270" y="1039638"/>
            <a:ext cx="3332284" cy="4763286"/>
          </a:xfrm>
          <a:prstGeom prst="rect">
            <a:avLst/>
          </a:prstGeom>
        </p:spPr>
      </p:pic>
      <p:sp>
        <p:nvSpPr>
          <p:cNvPr id="5" name="Прямоугольник 4"/>
          <p:cNvSpPr/>
          <p:nvPr/>
        </p:nvSpPr>
        <p:spPr>
          <a:xfrm>
            <a:off x="4234962" y="942550"/>
            <a:ext cx="7458808" cy="4770537"/>
          </a:xfrm>
          <a:prstGeom prst="rect">
            <a:avLst/>
          </a:prstGeom>
        </p:spPr>
        <p:txBody>
          <a:bodyPr wrap="square">
            <a:spAutoFit/>
          </a:bodyPr>
          <a:lstStyle/>
          <a:p>
            <a:pPr algn="ctr"/>
            <a:r>
              <a:rPr lang="ru-RU" sz="1600" b="1" dirty="0" err="1" smtClean="0">
                <a:solidFill>
                  <a:srgbClr val="C00000"/>
                </a:solidFill>
              </a:rPr>
              <a:t>Лужнова</a:t>
            </a:r>
            <a:r>
              <a:rPr lang="ru-RU" sz="1600" b="1" dirty="0" smtClean="0">
                <a:solidFill>
                  <a:srgbClr val="C00000"/>
                </a:solidFill>
              </a:rPr>
              <a:t> Анна Ивановна</a:t>
            </a:r>
          </a:p>
          <a:p>
            <a:pPr algn="ctr"/>
            <a:r>
              <a:rPr lang="ru-RU" sz="1600" b="1" dirty="0" smtClean="0">
                <a:solidFill>
                  <a:srgbClr val="C00000"/>
                </a:solidFill>
              </a:rPr>
              <a:t>14  февраля 1934 года рождения</a:t>
            </a:r>
          </a:p>
          <a:p>
            <a:pPr algn="ctr"/>
            <a:endParaRPr lang="ru-RU" sz="1600" dirty="0" smtClean="0"/>
          </a:p>
          <a:p>
            <a:pPr algn="ctr"/>
            <a:r>
              <a:rPr lang="ru-RU" sz="1600" dirty="0" smtClean="0"/>
              <a:t>Звание Почётный гражданин </a:t>
            </a:r>
            <a:r>
              <a:rPr lang="ru-RU" sz="1600" dirty="0" err="1" smtClean="0"/>
              <a:t>Большечерниговского</a:t>
            </a:r>
            <a:r>
              <a:rPr lang="ru-RU" sz="1600" dirty="0" smtClean="0"/>
              <a:t> района присвоено 28 мая 2014 года решением Собрания Представителей </a:t>
            </a:r>
            <a:r>
              <a:rPr lang="ru-RU" sz="1600" dirty="0" err="1" smtClean="0"/>
              <a:t>Большечерниговского</a:t>
            </a:r>
            <a:r>
              <a:rPr lang="ru-RU" sz="1600" dirty="0" smtClean="0"/>
              <a:t> района №319</a:t>
            </a:r>
          </a:p>
          <a:p>
            <a:pPr algn="ctr"/>
            <a:endParaRPr lang="ru-RU" sz="1600" dirty="0" smtClean="0"/>
          </a:p>
          <a:p>
            <a:pPr algn="ctr"/>
            <a:r>
              <a:rPr lang="ru-RU" sz="1600" dirty="0" smtClean="0"/>
              <a:t>Заслуженный колхозник колхоза имени Ленина. Образование начальное. Трудовая деятельность Анны Ивановны началась с 14 лет и неразрывно связана с сельскохозяйственным производством - в течение 42 лет  работала дояркой в колхозе им. Ленина села Августовка. </a:t>
            </a:r>
          </a:p>
          <a:p>
            <a:pPr algn="ctr"/>
            <a:endParaRPr lang="ru-RU" sz="1600" dirty="0" smtClean="0"/>
          </a:p>
          <a:p>
            <a:pPr algn="ctr"/>
            <a:r>
              <a:rPr lang="ru-RU" sz="1600" dirty="0" smtClean="0"/>
              <a:t>За свой труд, высокие показатели неоднократно занимала призовые места в соревнованиях, удостоена  звания «Лучшая доярка района» (1967), «Животновод первого класса», знака «Победитель социалистического соревнования»,  «Ударник десятой пятилетки».</a:t>
            </a:r>
          </a:p>
          <a:p>
            <a:pPr algn="ctr"/>
            <a:endParaRPr lang="ru-RU" sz="1600" dirty="0" smtClean="0"/>
          </a:p>
          <a:p>
            <a:pPr algn="ctr"/>
            <a:r>
              <a:rPr lang="ru-RU" sz="1600" dirty="0" smtClean="0"/>
              <a:t>Награждена орденами «Знак Почёта», «Октябрьской революции», «Дружбы народов», бронзовой медалью ВДНХ «За достигнутые успехи в развитии народного хозяйства СССР».</a:t>
            </a:r>
            <a:endParaRPr lang="ru-RU" sz="1600" dirty="0"/>
          </a:p>
        </p:txBody>
      </p:sp>
    </p:spTree>
    <p:extLst>
      <p:ext uri="{BB962C8B-B14F-4D97-AF65-F5344CB8AC3E}">
        <p14:creationId xmlns:p14="http://schemas.microsoft.com/office/powerpoint/2010/main" val="791133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821136" y="923396"/>
            <a:ext cx="3522264" cy="4783412"/>
          </a:xfrm>
          <a:prstGeom prst="rect">
            <a:avLst/>
          </a:prstGeom>
        </p:spPr>
      </p:pic>
      <p:sp>
        <p:nvSpPr>
          <p:cNvPr id="3" name="Прямоугольник 2"/>
          <p:cNvSpPr/>
          <p:nvPr/>
        </p:nvSpPr>
        <p:spPr>
          <a:xfrm>
            <a:off x="4938346" y="923396"/>
            <a:ext cx="6096000" cy="5416868"/>
          </a:xfrm>
          <a:prstGeom prst="rect">
            <a:avLst/>
          </a:prstGeom>
        </p:spPr>
        <p:txBody>
          <a:bodyPr>
            <a:spAutoFit/>
          </a:bodyPr>
          <a:lstStyle/>
          <a:p>
            <a:pPr algn="ctr"/>
            <a:r>
              <a:rPr lang="ru-RU" sz="2000" b="1" dirty="0" smtClean="0">
                <a:solidFill>
                  <a:srgbClr val="C00000"/>
                </a:solidFill>
              </a:rPr>
              <a:t>Боровков Иван Михайлович</a:t>
            </a:r>
          </a:p>
          <a:p>
            <a:pPr algn="ctr"/>
            <a:r>
              <a:rPr lang="ru-RU" sz="2000" b="1" dirty="0" smtClean="0">
                <a:solidFill>
                  <a:srgbClr val="C00000"/>
                </a:solidFill>
              </a:rPr>
              <a:t>11 августа 1923 года рождения</a:t>
            </a:r>
          </a:p>
          <a:p>
            <a:pPr algn="ctr"/>
            <a:r>
              <a:rPr lang="ru-RU" dirty="0" smtClean="0"/>
              <a:t>Звание Почётный гражданин </a:t>
            </a:r>
            <a:r>
              <a:rPr lang="ru-RU" dirty="0" err="1" smtClean="0"/>
              <a:t>Большечерниговского</a:t>
            </a:r>
            <a:r>
              <a:rPr lang="ru-RU" dirty="0" smtClean="0"/>
              <a:t> района присвоено 28 мая 2015 года решением Собрания Представителей </a:t>
            </a:r>
            <a:r>
              <a:rPr lang="ru-RU" dirty="0" err="1" smtClean="0"/>
              <a:t>Большечерниговского</a:t>
            </a:r>
            <a:r>
              <a:rPr lang="ru-RU" dirty="0" smtClean="0"/>
              <a:t> района №411</a:t>
            </a:r>
          </a:p>
          <a:p>
            <a:pPr algn="ctr"/>
            <a:endParaRPr lang="ru-RU" dirty="0" smtClean="0"/>
          </a:p>
          <a:p>
            <a:pPr algn="ctr"/>
            <a:r>
              <a:rPr lang="ru-RU" dirty="0" smtClean="0"/>
              <a:t>Участник Великой Отечественной войны. С марта 1942 года и до Победы прошёл всю войну  в составе 228 гвардейского гаубичного артиллерийского полка. За боевые подвиги награждён Орденом Отечественной войны II степени, двумя медалями «За отвагу», медалями «За оборону Ленинграда», «За взятие Кенигсберга»,  «За взятие Берлина».   </a:t>
            </a:r>
          </a:p>
          <a:p>
            <a:pPr algn="ctr"/>
            <a:endParaRPr lang="ru-RU" dirty="0" smtClean="0"/>
          </a:p>
          <a:p>
            <a:pPr algn="ctr"/>
            <a:r>
              <a:rPr lang="ru-RU" dirty="0" smtClean="0"/>
              <a:t>Вся трудовая деятельность связана с сельскохозяйственным производством: работал комбайнёром, механизатором,  бригадиром  тракторной бригады. За высокие производственные показатели награжден орденом «Трудового Красного Знамени» и орденом Ленина. </a:t>
            </a:r>
            <a:endParaRPr lang="ru-RU" dirty="0"/>
          </a:p>
        </p:txBody>
      </p:sp>
    </p:spTree>
    <p:extLst>
      <p:ext uri="{BB962C8B-B14F-4D97-AF65-F5344CB8AC3E}">
        <p14:creationId xmlns:p14="http://schemas.microsoft.com/office/powerpoint/2010/main" val="2747389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888023" y="915909"/>
            <a:ext cx="3754316" cy="5124406"/>
          </a:xfrm>
          <a:prstGeom prst="rect">
            <a:avLst/>
          </a:prstGeom>
        </p:spPr>
      </p:pic>
      <p:sp>
        <p:nvSpPr>
          <p:cNvPr id="3" name="Прямоугольник 2"/>
          <p:cNvSpPr/>
          <p:nvPr/>
        </p:nvSpPr>
        <p:spPr>
          <a:xfrm>
            <a:off x="5035062" y="542505"/>
            <a:ext cx="6096000" cy="5693866"/>
          </a:xfrm>
          <a:prstGeom prst="rect">
            <a:avLst/>
          </a:prstGeom>
        </p:spPr>
        <p:txBody>
          <a:bodyPr>
            <a:spAutoFit/>
          </a:bodyPr>
          <a:lstStyle/>
          <a:p>
            <a:pPr algn="ctr"/>
            <a:r>
              <a:rPr lang="ru-RU" sz="2000" b="1" dirty="0" smtClean="0">
                <a:solidFill>
                  <a:srgbClr val="C00000"/>
                </a:solidFill>
              </a:rPr>
              <a:t>Димитриев Василий Николаевич</a:t>
            </a:r>
          </a:p>
          <a:p>
            <a:pPr algn="ctr"/>
            <a:r>
              <a:rPr lang="ru-RU" sz="2000" b="1" dirty="0" smtClean="0">
                <a:solidFill>
                  <a:srgbClr val="C00000"/>
                </a:solidFill>
              </a:rPr>
              <a:t>13 августа 1962 года рождения</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31 мая 2017 года решением Собрания Представителей </a:t>
            </a:r>
            <a:r>
              <a:rPr lang="ru-RU" dirty="0" err="1" smtClean="0"/>
              <a:t>Большечерниговского</a:t>
            </a:r>
            <a:r>
              <a:rPr lang="ru-RU" dirty="0" smtClean="0"/>
              <a:t> района №187</a:t>
            </a:r>
          </a:p>
          <a:p>
            <a:pPr algn="ctr"/>
            <a:endParaRPr lang="ru-RU" dirty="0" smtClean="0"/>
          </a:p>
          <a:p>
            <a:pPr algn="ctr"/>
            <a:r>
              <a:rPr lang="ru-RU" dirty="0" smtClean="0"/>
              <a:t>Генеральный директор ООО "Злак". Возглавляемое им предприятие является одним из самых перспективных хозяйств района, которое работает прибыльно, постоянно развивается и укрепляет материально-техническую базу. Активно занимается благотворительностью и реализацией социальных проектов во благо района.</a:t>
            </a:r>
          </a:p>
          <a:p>
            <a:pPr algn="ctr"/>
            <a:endParaRPr lang="ru-RU" dirty="0" smtClean="0"/>
          </a:p>
          <a:p>
            <a:pPr algn="ctr"/>
            <a:r>
              <a:rPr lang="ru-RU" dirty="0" smtClean="0"/>
              <a:t>Награжден Почетными грамотами Губернатора  Самарской области, Министерства сельского хозяйства РФ, Главы </a:t>
            </a:r>
            <a:r>
              <a:rPr lang="ru-RU" dirty="0" err="1" smtClean="0"/>
              <a:t>Большечерниговского</a:t>
            </a:r>
            <a:r>
              <a:rPr lang="ru-RU" dirty="0" smtClean="0"/>
              <a:t> района, Почетным знаком Академии имени Тимирязева "За заслуги в аграрной науке и образовании",  в 2013 году занесен на Доску Почета муниципального района </a:t>
            </a:r>
            <a:r>
              <a:rPr lang="ru-RU" dirty="0" err="1" smtClean="0"/>
              <a:t>Большечерниговский</a:t>
            </a:r>
            <a:r>
              <a:rPr lang="ru-RU" dirty="0" smtClean="0"/>
              <a:t>. </a:t>
            </a:r>
            <a:endParaRPr lang="ru-RU" dirty="0"/>
          </a:p>
        </p:txBody>
      </p:sp>
    </p:spTree>
    <p:extLst>
      <p:ext uri="{BB962C8B-B14F-4D97-AF65-F5344CB8AC3E}">
        <p14:creationId xmlns:p14="http://schemas.microsoft.com/office/powerpoint/2010/main" val="3298673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867764" y="1180679"/>
            <a:ext cx="3493219" cy="4844560"/>
          </a:xfrm>
          <a:prstGeom prst="rect">
            <a:avLst/>
          </a:prstGeom>
        </p:spPr>
      </p:pic>
      <p:sp>
        <p:nvSpPr>
          <p:cNvPr id="3" name="Прямоугольник 2"/>
          <p:cNvSpPr/>
          <p:nvPr/>
        </p:nvSpPr>
        <p:spPr>
          <a:xfrm>
            <a:off x="4615961" y="647933"/>
            <a:ext cx="6866793" cy="5447645"/>
          </a:xfrm>
          <a:prstGeom prst="rect">
            <a:avLst/>
          </a:prstGeom>
        </p:spPr>
        <p:txBody>
          <a:bodyPr wrap="square">
            <a:spAutoFit/>
          </a:bodyPr>
          <a:lstStyle/>
          <a:p>
            <a:pPr algn="ctr"/>
            <a:r>
              <a:rPr lang="ru-RU" sz="2000" b="1" dirty="0" smtClean="0">
                <a:solidFill>
                  <a:srgbClr val="C00000"/>
                </a:solidFill>
              </a:rPr>
              <a:t>Филатов Анатолий Гаврилович </a:t>
            </a:r>
          </a:p>
          <a:p>
            <a:pPr algn="ctr"/>
            <a:r>
              <a:rPr lang="ru-RU" sz="2000" b="1" dirty="0" smtClean="0">
                <a:solidFill>
                  <a:srgbClr val="C00000"/>
                </a:solidFill>
              </a:rPr>
              <a:t>12 апреля 1952 года рождения</a:t>
            </a:r>
          </a:p>
          <a:p>
            <a:pPr algn="ctr"/>
            <a:endParaRPr lang="ru-RU" sz="2000" b="1" dirty="0" smtClean="0">
              <a:solidFill>
                <a:srgbClr val="C00000"/>
              </a:solidFill>
            </a:endParaRPr>
          </a:p>
          <a:p>
            <a:pPr algn="ctr"/>
            <a:r>
              <a:rPr lang="ru-RU" dirty="0" smtClean="0"/>
              <a:t>Звание Почётный гражданин </a:t>
            </a:r>
            <a:r>
              <a:rPr lang="ru-RU" dirty="0" err="1" smtClean="0"/>
              <a:t>Большечерниговского</a:t>
            </a:r>
            <a:r>
              <a:rPr lang="ru-RU" dirty="0" smtClean="0"/>
              <a:t> района присвоено 31 мая 2017 года решением Собрания Представителей </a:t>
            </a:r>
            <a:r>
              <a:rPr lang="ru-RU" dirty="0" err="1" smtClean="0"/>
              <a:t>Большечерниговского</a:t>
            </a:r>
            <a:r>
              <a:rPr lang="ru-RU" dirty="0" smtClean="0"/>
              <a:t> района №187</a:t>
            </a:r>
          </a:p>
          <a:p>
            <a:pPr algn="ctr"/>
            <a:r>
              <a:rPr lang="ru-RU" dirty="0" smtClean="0"/>
              <a:t>Председатель колхоза "Серп и молот". Сельскохозяйственное предприятие является одним из успешных в районе, располагает значительной материально-технической базой, постоянно наращивает темпы производства. Неоднократный победитель районных и областных соревнования в отрасли "Растениеводство".</a:t>
            </a:r>
          </a:p>
          <a:p>
            <a:pPr algn="ctr"/>
            <a:r>
              <a:rPr lang="ru-RU" dirty="0" smtClean="0"/>
              <a:t>Филатов А.Г. огромное внимание уделяет социальному развитию села, оказывает финансовую поддержку школе, детсаду, сельскому Дому культуры.</a:t>
            </a:r>
          </a:p>
          <a:p>
            <a:pPr algn="ctr"/>
            <a:r>
              <a:rPr lang="ru-RU" dirty="0" smtClean="0"/>
              <a:t>За свой труд награжден Почетной грамотой Главы </a:t>
            </a:r>
            <a:r>
              <a:rPr lang="ru-RU" dirty="0" err="1" smtClean="0"/>
              <a:t>Большечерниговского</a:t>
            </a:r>
            <a:r>
              <a:rPr lang="ru-RU" dirty="0" smtClean="0"/>
              <a:t> района, удостоен звания "Заслуженный работник сельского хозяйства Российской Федерации". В 2016 году занесен на Доску Почета муниципального района </a:t>
            </a:r>
            <a:r>
              <a:rPr lang="ru-RU" dirty="0" err="1" smtClean="0"/>
              <a:t>Большечерниговский</a:t>
            </a:r>
            <a:r>
              <a:rPr lang="ru-RU" dirty="0" smtClean="0"/>
              <a:t>. </a:t>
            </a:r>
            <a:endParaRPr lang="ru-RU" dirty="0"/>
          </a:p>
        </p:txBody>
      </p:sp>
    </p:spTree>
    <p:extLst>
      <p:ext uri="{BB962C8B-B14F-4D97-AF65-F5344CB8AC3E}">
        <p14:creationId xmlns:p14="http://schemas.microsoft.com/office/powerpoint/2010/main" val="1494872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905608" y="1029320"/>
            <a:ext cx="3332285" cy="4741794"/>
          </a:xfrm>
          <a:prstGeom prst="rect">
            <a:avLst/>
          </a:prstGeom>
        </p:spPr>
      </p:pic>
      <p:sp>
        <p:nvSpPr>
          <p:cNvPr id="3" name="Прямоугольник 2"/>
          <p:cNvSpPr/>
          <p:nvPr/>
        </p:nvSpPr>
        <p:spPr>
          <a:xfrm>
            <a:off x="4378569" y="548874"/>
            <a:ext cx="7016260" cy="5509200"/>
          </a:xfrm>
          <a:prstGeom prst="rect">
            <a:avLst/>
          </a:prstGeom>
        </p:spPr>
        <p:txBody>
          <a:bodyPr wrap="square">
            <a:spAutoFit/>
          </a:bodyPr>
          <a:lstStyle/>
          <a:p>
            <a:pPr algn="ctr"/>
            <a:r>
              <a:rPr lang="ru-RU" sz="1600" b="1" dirty="0" err="1" smtClean="0">
                <a:solidFill>
                  <a:srgbClr val="C00000"/>
                </a:solidFill>
              </a:rPr>
              <a:t>Воловецкая</a:t>
            </a:r>
            <a:r>
              <a:rPr lang="ru-RU" sz="1600" b="1" dirty="0" smtClean="0">
                <a:solidFill>
                  <a:srgbClr val="C00000"/>
                </a:solidFill>
              </a:rPr>
              <a:t> Людмила Анатольевна</a:t>
            </a:r>
          </a:p>
          <a:p>
            <a:pPr algn="ctr"/>
            <a:r>
              <a:rPr lang="ru-RU" sz="1600" b="1" dirty="0" smtClean="0">
                <a:solidFill>
                  <a:srgbClr val="C00000"/>
                </a:solidFill>
              </a:rPr>
              <a:t>09 августа 1948 года рождения</a:t>
            </a:r>
          </a:p>
          <a:p>
            <a:pPr algn="ctr"/>
            <a:r>
              <a:rPr lang="ru-RU" sz="1600" dirty="0" smtClean="0"/>
              <a:t>Звание Почётный гражданин </a:t>
            </a:r>
            <a:r>
              <a:rPr lang="ru-RU" sz="1600" dirty="0" err="1" smtClean="0"/>
              <a:t>Большечерниговского</a:t>
            </a:r>
            <a:r>
              <a:rPr lang="ru-RU" sz="1600" dirty="0" smtClean="0"/>
              <a:t> района присвоено 06 июня 2017 года решением Собрания Представителей </a:t>
            </a:r>
            <a:r>
              <a:rPr lang="ru-RU" sz="1600" dirty="0" err="1" smtClean="0"/>
              <a:t>Большечерниговского</a:t>
            </a:r>
            <a:r>
              <a:rPr lang="ru-RU" sz="1600" dirty="0" smtClean="0"/>
              <a:t> района №190</a:t>
            </a:r>
          </a:p>
          <a:p>
            <a:pPr algn="ctr"/>
            <a:r>
              <a:rPr lang="ru-RU" sz="1600" dirty="0" smtClean="0"/>
              <a:t>Начальник НОУ ДО "</a:t>
            </a:r>
            <a:r>
              <a:rPr lang="ru-RU" sz="1600" dirty="0" err="1" smtClean="0"/>
              <a:t>Большечерниговский</a:t>
            </a:r>
            <a:r>
              <a:rPr lang="ru-RU" sz="1600" dirty="0" smtClean="0"/>
              <a:t> СТК" регионального отделения Общероссийской общественно-государственной организации  ДОСААФ России, председатель </a:t>
            </a:r>
            <a:r>
              <a:rPr lang="ru-RU" sz="1600" dirty="0" err="1" smtClean="0"/>
              <a:t>Большечерниговской</a:t>
            </a:r>
            <a:r>
              <a:rPr lang="ru-RU" sz="1600" dirty="0" smtClean="0"/>
              <a:t> районной организации ветеранов (пенсионеров) войны, труда, Вооруженных сил и правоохранительных органов.</a:t>
            </a:r>
          </a:p>
          <a:p>
            <a:pPr algn="ctr"/>
            <a:r>
              <a:rPr lang="ru-RU" sz="1600" dirty="0" smtClean="0"/>
              <a:t> </a:t>
            </a:r>
          </a:p>
          <a:p>
            <a:pPr algn="ctr"/>
            <a:r>
              <a:rPr lang="ru-RU" sz="1600" dirty="0" smtClean="0"/>
              <a:t>40 лет возглавляет СТК района, в совершенстве знает свою работу, вносит огромный вклад в военно-патриотическое воспитание молодежи. Под ее руководством организация добивается высоких результатов, неоднократно становилась лучшей среди клубов регионального отделения.</a:t>
            </a:r>
          </a:p>
          <a:p>
            <a:pPr algn="ctr"/>
            <a:r>
              <a:rPr lang="ru-RU" sz="1600" dirty="0" smtClean="0"/>
              <a:t>На посту председателя районной организации ветеранов обеспечивает защиту их прав и интересов.</a:t>
            </a:r>
          </a:p>
          <a:p>
            <a:pPr algn="ctr"/>
            <a:endParaRPr lang="ru-RU" sz="1600" dirty="0" smtClean="0"/>
          </a:p>
          <a:p>
            <a:pPr algn="ctr"/>
            <a:r>
              <a:rPr lang="ru-RU" sz="1600" dirty="0" smtClean="0"/>
              <a:t>Награждена Благодарностями Губернатора Самарской области, Самарской Губернской Думы, медалью трижды Героя Советского Союза А.И. </a:t>
            </a:r>
            <a:r>
              <a:rPr lang="ru-RU" sz="1600" dirty="0" err="1" smtClean="0"/>
              <a:t>Покрышкина</a:t>
            </a:r>
            <a:r>
              <a:rPr lang="ru-RU" sz="1600" dirty="0" smtClean="0"/>
              <a:t>, орденом ДОСААФ России "За заслуги III степени", почетным знаком ДОСААФ России. В 2013 году занесена на Доску почета района, удостоена звания "Женщина года - 2015" в номинации руководитель.</a:t>
            </a:r>
            <a:endParaRPr lang="ru-RU" sz="1600" dirty="0"/>
          </a:p>
        </p:txBody>
      </p:sp>
    </p:spTree>
    <p:extLst>
      <p:ext uri="{BB962C8B-B14F-4D97-AF65-F5344CB8AC3E}">
        <p14:creationId xmlns:p14="http://schemas.microsoft.com/office/powerpoint/2010/main" val="1428922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923193" y="1120307"/>
            <a:ext cx="3367454" cy="4612277"/>
          </a:xfrm>
          <a:prstGeom prst="rect">
            <a:avLst/>
          </a:prstGeom>
        </p:spPr>
      </p:pic>
      <p:sp>
        <p:nvSpPr>
          <p:cNvPr id="3" name="Прямоугольник 2"/>
          <p:cNvSpPr/>
          <p:nvPr/>
        </p:nvSpPr>
        <p:spPr>
          <a:xfrm>
            <a:off x="4727332" y="737950"/>
            <a:ext cx="6438900" cy="5232202"/>
          </a:xfrm>
          <a:prstGeom prst="rect">
            <a:avLst/>
          </a:prstGeom>
        </p:spPr>
        <p:txBody>
          <a:bodyPr wrap="square">
            <a:spAutoFit/>
          </a:bodyPr>
          <a:lstStyle/>
          <a:p>
            <a:pPr algn="ctr"/>
            <a:r>
              <a:rPr lang="ru-RU" sz="2000" b="1" dirty="0" err="1" smtClean="0">
                <a:solidFill>
                  <a:srgbClr val="C00000"/>
                </a:solidFill>
              </a:rPr>
              <a:t>Акимшев</a:t>
            </a:r>
            <a:r>
              <a:rPr lang="ru-RU" sz="2000" b="1" dirty="0" smtClean="0">
                <a:solidFill>
                  <a:srgbClr val="C00000"/>
                </a:solidFill>
              </a:rPr>
              <a:t> Николай Фёдорович</a:t>
            </a:r>
          </a:p>
          <a:p>
            <a:pPr algn="ctr"/>
            <a:r>
              <a:rPr lang="ru-RU" sz="2000" b="1" dirty="0" smtClean="0">
                <a:solidFill>
                  <a:srgbClr val="C00000"/>
                </a:solidFill>
              </a:rPr>
              <a:t>20 марта 1953 года рождения</a:t>
            </a:r>
          </a:p>
          <a:p>
            <a:pPr algn="ctr"/>
            <a:endParaRPr lang="ru-RU" sz="1400" dirty="0" smtClean="0"/>
          </a:p>
          <a:p>
            <a:pPr algn="ctr"/>
            <a:r>
              <a:rPr lang="ru-RU" sz="1400" dirty="0" smtClean="0"/>
              <a:t>Звание Почётный гражданин </a:t>
            </a:r>
            <a:r>
              <a:rPr lang="ru-RU" sz="1400" dirty="0" err="1" smtClean="0"/>
              <a:t>Большечерниговского</a:t>
            </a:r>
            <a:r>
              <a:rPr lang="ru-RU" sz="1400" dirty="0" smtClean="0"/>
              <a:t> района присвоено 08 июня 2018 года решением Собрания Представителей </a:t>
            </a:r>
            <a:r>
              <a:rPr lang="ru-RU" sz="1400" dirty="0" err="1" smtClean="0"/>
              <a:t>Большечерниговского</a:t>
            </a:r>
            <a:r>
              <a:rPr lang="ru-RU" sz="1400" dirty="0" smtClean="0"/>
              <a:t> района №292</a:t>
            </a:r>
          </a:p>
          <a:p>
            <a:pPr algn="ctr"/>
            <a:endParaRPr lang="ru-RU" sz="1400" dirty="0" smtClean="0"/>
          </a:p>
          <a:p>
            <a:pPr algn="ctr"/>
            <a:r>
              <a:rPr lang="ru-RU" sz="1400" dirty="0" smtClean="0"/>
              <a:t>Заведующий отделом сельского  хозяйства МАУ «Редакция районной газеты «Степной маяк».  Николаю Фёдоровичу </a:t>
            </a:r>
            <a:r>
              <a:rPr lang="ru-RU" sz="1400" dirty="0" err="1" smtClean="0"/>
              <a:t>Акимшеву</a:t>
            </a:r>
            <a:r>
              <a:rPr lang="ru-RU" sz="1400" dirty="0" smtClean="0"/>
              <a:t> принадлежат десятки значимых инициатив. Много лет он возглавляет первичную организацию ДОСААФ и на этом поприще ведёт большую работу по патриотическому воспитанию подрастающего поколения. Как страстный патриот своей малой родины Николай Фёдорович продолжил традицию старожилов редакции и по личной инициативе занялся историческими исследованиями сёл и посёлков района. Его публикации под рубрикой «Деревенька моя» пользуются большим интересом у читателей.</a:t>
            </a:r>
          </a:p>
          <a:p>
            <a:pPr algn="ctr"/>
            <a:endParaRPr lang="ru-RU" sz="1400" dirty="0" smtClean="0"/>
          </a:p>
          <a:p>
            <a:pPr algn="ctr"/>
            <a:r>
              <a:rPr lang="ru-RU" sz="1400" dirty="0" smtClean="0"/>
              <a:t>Н.Ф. </a:t>
            </a:r>
            <a:r>
              <a:rPr lang="ru-RU" sz="1400" dirty="0" err="1" smtClean="0"/>
              <a:t>Акимшев</a:t>
            </a:r>
            <a:r>
              <a:rPr lang="ru-RU" sz="1400" dirty="0" smtClean="0"/>
              <a:t> много лет  является участником и солистом народного хора имени В.В. Нора. За труд, общественную работу, за творчество Николай Фёдорович Награждён Дипломами Самарской областной организации Союза Журналистов России, Почётными грамотами министерства сельского хозяйства и продовольствия Самарской области, Дипломом Самарской Губернской Думы, Почётной грамотой Губернатора Самарской области.</a:t>
            </a:r>
            <a:endParaRPr lang="ru-RU" sz="1400" dirty="0"/>
          </a:p>
        </p:txBody>
      </p:sp>
    </p:spTree>
    <p:extLst>
      <p:ext uri="{BB962C8B-B14F-4D97-AF65-F5344CB8AC3E}">
        <p14:creationId xmlns:p14="http://schemas.microsoft.com/office/powerpoint/2010/main" val="29290873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852854" y="897886"/>
            <a:ext cx="3719145" cy="5203976"/>
          </a:xfrm>
          <a:prstGeom prst="rect">
            <a:avLst/>
          </a:prstGeom>
        </p:spPr>
      </p:pic>
      <p:sp>
        <p:nvSpPr>
          <p:cNvPr id="3" name="Прямоугольник 2"/>
          <p:cNvSpPr/>
          <p:nvPr/>
        </p:nvSpPr>
        <p:spPr>
          <a:xfrm>
            <a:off x="4501662" y="535341"/>
            <a:ext cx="6814038" cy="5786199"/>
          </a:xfrm>
          <a:prstGeom prst="rect">
            <a:avLst/>
          </a:prstGeom>
        </p:spPr>
        <p:txBody>
          <a:bodyPr wrap="square">
            <a:spAutoFit/>
          </a:bodyPr>
          <a:lstStyle/>
          <a:p>
            <a:pPr algn="ctr"/>
            <a:r>
              <a:rPr lang="ru-RU" sz="2000" b="1" dirty="0" smtClean="0">
                <a:solidFill>
                  <a:srgbClr val="C00000"/>
                </a:solidFill>
              </a:rPr>
              <a:t>Пильщиков  Владимир  Ефимович</a:t>
            </a:r>
          </a:p>
          <a:p>
            <a:pPr algn="ctr"/>
            <a:r>
              <a:rPr lang="ru-RU" sz="2000" b="1" dirty="0" smtClean="0">
                <a:solidFill>
                  <a:srgbClr val="C00000"/>
                </a:solidFill>
              </a:rPr>
              <a:t>12 июля 1955 года рождения</a:t>
            </a:r>
          </a:p>
          <a:p>
            <a:pPr algn="ctr"/>
            <a:endParaRPr lang="ru-RU" dirty="0" smtClean="0"/>
          </a:p>
          <a:p>
            <a:pPr algn="ctr"/>
            <a:r>
              <a:rPr lang="ru-RU" sz="1400" dirty="0" smtClean="0"/>
              <a:t>Звание Почётный гражданин </a:t>
            </a:r>
            <a:r>
              <a:rPr lang="ru-RU" sz="1400" dirty="0" err="1" smtClean="0"/>
              <a:t>Большечерниговского</a:t>
            </a:r>
            <a:r>
              <a:rPr lang="ru-RU" sz="1400" dirty="0" smtClean="0"/>
              <a:t> района присвоено 08 июня 2018 года решением Собрания Представителей </a:t>
            </a:r>
            <a:r>
              <a:rPr lang="ru-RU" sz="1400" dirty="0" err="1" smtClean="0"/>
              <a:t>Большечерниговского</a:t>
            </a:r>
            <a:r>
              <a:rPr lang="ru-RU" sz="1400" dirty="0" smtClean="0"/>
              <a:t> района №293</a:t>
            </a:r>
          </a:p>
          <a:p>
            <a:pPr algn="ctr"/>
            <a:endParaRPr lang="ru-RU" sz="1400" dirty="0" smtClean="0"/>
          </a:p>
          <a:p>
            <a:pPr algn="ctr"/>
            <a:r>
              <a:rPr lang="ru-RU" sz="1400" dirty="0" smtClean="0"/>
              <a:t>Пильщиков Владимир Ефимович руководитель муниципального учреждения «Управление сельского хозяйства муниципального района </a:t>
            </a:r>
            <a:r>
              <a:rPr lang="ru-RU" sz="1400" dirty="0" err="1" smtClean="0"/>
              <a:t>Большечерниговский</a:t>
            </a:r>
            <a:r>
              <a:rPr lang="ru-RU" sz="1400" dirty="0" smtClean="0"/>
              <a:t> Самарской области». </a:t>
            </a:r>
          </a:p>
          <a:p>
            <a:pPr algn="ctr"/>
            <a:endParaRPr lang="ru-RU" sz="1400" dirty="0" smtClean="0"/>
          </a:p>
          <a:p>
            <a:pPr algn="ctr"/>
            <a:r>
              <a:rPr lang="ru-RU" sz="1400" dirty="0" smtClean="0"/>
              <a:t>Владимир Ефимович прошел трудовой путь от заведующего машинно-тракторной мастерской до руководителя управления сельского хозяйства. Руководит отраслью сельского хозяйства </a:t>
            </a:r>
            <a:r>
              <a:rPr lang="ru-RU" sz="1400" dirty="0" err="1" smtClean="0"/>
              <a:t>Большечерниговского</a:t>
            </a:r>
            <a:r>
              <a:rPr lang="ru-RU" sz="1400" dirty="0" smtClean="0"/>
              <a:t> района Самарской области более 25 лет. Владимир Ефимович зарекомендовал себя как грамотный управленец, пользующийся уважением у руководителей сельскохозяйственных организаций района. Пильщиков В.Е. занимает активную жизненную позицию, принимает участие в общественной жизни района.</a:t>
            </a:r>
          </a:p>
          <a:p>
            <a:pPr algn="ctr"/>
            <a:endParaRPr lang="ru-RU" sz="1400" dirty="0" smtClean="0"/>
          </a:p>
          <a:p>
            <a:pPr algn="ctr"/>
            <a:r>
              <a:rPr lang="ru-RU" sz="1400" dirty="0" smtClean="0"/>
              <a:t>За труд, общественную работу Владимиру Ефимовичу присвоено почётное звание «Заслуженный работник сельского хозяйства Самарской области», награжден Почетной грамотой Президента Российской Федерации, Почетной грамотой Министерства сельского хозяйства Российской Федерации, Почетной грамотой Министерства сельского хозяйства и продовольствия Самарской области, Почетными грамотами Самарской Губернской Думы, Почетными грамотами Главы </a:t>
            </a:r>
            <a:r>
              <a:rPr lang="ru-RU" sz="1400" dirty="0" err="1" smtClean="0"/>
              <a:t>Большечерниговского</a:t>
            </a:r>
            <a:r>
              <a:rPr lang="ru-RU" sz="1400" dirty="0" smtClean="0"/>
              <a:t> района</a:t>
            </a:r>
            <a:r>
              <a:rPr lang="ru-RU" dirty="0" smtClean="0"/>
              <a:t>.</a:t>
            </a:r>
            <a:endParaRPr lang="ru-RU" dirty="0"/>
          </a:p>
        </p:txBody>
      </p:sp>
    </p:spTree>
    <p:extLst>
      <p:ext uri="{BB962C8B-B14F-4D97-AF65-F5344CB8AC3E}">
        <p14:creationId xmlns:p14="http://schemas.microsoft.com/office/powerpoint/2010/main" val="11584503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64931" y="1071774"/>
            <a:ext cx="3631223" cy="4783903"/>
          </a:xfrm>
          <a:prstGeom prst="rect">
            <a:avLst/>
          </a:prstGeom>
        </p:spPr>
      </p:pic>
      <p:sp>
        <p:nvSpPr>
          <p:cNvPr id="3" name="Прямоугольник 2"/>
          <p:cNvSpPr/>
          <p:nvPr/>
        </p:nvSpPr>
        <p:spPr>
          <a:xfrm>
            <a:off x="4308231" y="505104"/>
            <a:ext cx="7411916" cy="6093976"/>
          </a:xfrm>
          <a:prstGeom prst="rect">
            <a:avLst/>
          </a:prstGeom>
        </p:spPr>
        <p:txBody>
          <a:bodyPr wrap="square">
            <a:spAutoFit/>
          </a:bodyPr>
          <a:lstStyle/>
          <a:p>
            <a:pPr algn="ctr"/>
            <a:r>
              <a:rPr lang="ru-RU" dirty="0" smtClean="0"/>
              <a:t> </a:t>
            </a:r>
            <a:r>
              <a:rPr lang="ru-RU" sz="2000" b="1" dirty="0" smtClean="0">
                <a:solidFill>
                  <a:srgbClr val="C00000"/>
                </a:solidFill>
              </a:rPr>
              <a:t>Сухов Александр Ильич</a:t>
            </a:r>
          </a:p>
          <a:p>
            <a:pPr algn="ctr"/>
            <a:r>
              <a:rPr lang="ru-RU" sz="2000" b="1" dirty="0" smtClean="0">
                <a:solidFill>
                  <a:srgbClr val="C00000"/>
                </a:solidFill>
              </a:rPr>
              <a:t>19 сентября 1956 года рождения</a:t>
            </a:r>
          </a:p>
          <a:p>
            <a:pPr algn="ctr"/>
            <a:endParaRPr lang="ru-RU" sz="1400" dirty="0" smtClean="0"/>
          </a:p>
          <a:p>
            <a:pPr algn="ctr"/>
            <a:r>
              <a:rPr lang="ru-RU" sz="1400" dirty="0" smtClean="0"/>
              <a:t>Звание Почётный гражданин </a:t>
            </a:r>
            <a:r>
              <a:rPr lang="ru-RU" sz="1400" dirty="0" err="1" smtClean="0"/>
              <a:t>Большечерниговского</a:t>
            </a:r>
            <a:r>
              <a:rPr lang="ru-RU" sz="1400" dirty="0" smtClean="0"/>
              <a:t> района присвоено 30 мая 2019 года решением Собрания Представителей </a:t>
            </a:r>
            <a:r>
              <a:rPr lang="ru-RU" sz="1400" dirty="0" err="1" smtClean="0"/>
              <a:t>Большечерниговского</a:t>
            </a:r>
            <a:r>
              <a:rPr lang="ru-RU" sz="1400" dirty="0" smtClean="0"/>
              <a:t> района №407</a:t>
            </a:r>
          </a:p>
          <a:p>
            <a:pPr algn="ctr"/>
            <a:endParaRPr lang="ru-RU" sz="1400" dirty="0" smtClean="0"/>
          </a:p>
          <a:p>
            <a:pPr algn="ctr"/>
            <a:r>
              <a:rPr lang="ru-RU" sz="1400" dirty="0" smtClean="0"/>
              <a:t>Сухов Александр Ильич родился и вырос в  </a:t>
            </a:r>
            <a:r>
              <a:rPr lang="ru-RU" sz="1400" dirty="0" err="1" smtClean="0"/>
              <a:t>Большечерниговском</a:t>
            </a:r>
            <a:r>
              <a:rPr lang="ru-RU" sz="1400" dirty="0" smtClean="0"/>
              <a:t> районе в семье участника Великой Отечественной войны, после окончания Куйбышевского сельскохозяйственного института свою жизнь связал с Российской армией. </a:t>
            </a:r>
          </a:p>
          <a:p>
            <a:pPr algn="ctr"/>
            <a:endParaRPr lang="ru-RU" sz="1400" dirty="0" smtClean="0"/>
          </a:p>
          <a:p>
            <a:pPr algn="ctr"/>
            <a:r>
              <a:rPr lang="ru-RU" sz="1400" dirty="0" smtClean="0"/>
              <a:t>С 1981-2005 годы  служил в Вооруженных силах Российской Федерации, с 1983 г. по 1985 г. принимал участие в боевых действиях в республике Афганистан.  </a:t>
            </a:r>
          </a:p>
          <a:p>
            <a:pPr algn="ctr"/>
            <a:r>
              <a:rPr lang="ru-RU" sz="1400" dirty="0" smtClean="0"/>
              <a:t>С 2005 года по 2008 года работал военкомом в Кировской области и с 2010 по 2017 год в </a:t>
            </a:r>
            <a:r>
              <a:rPr lang="ru-RU" sz="1400" dirty="0" err="1" smtClean="0"/>
              <a:t>Большечерниговском</a:t>
            </a:r>
            <a:r>
              <a:rPr lang="ru-RU" sz="1400" dirty="0" smtClean="0"/>
              <a:t> районе. На протяжении многих лет Александр Ильич является председателем регионального отделения Всероссийской общественной организации ветеранов «Боевое Братство», объединил вокруг себя воинов –афганцев и участников боевых действий в Чечне. Является председателем Всероссийской общественной организации «Ветераны вооруженных сил России» на территории муниципального района Орден «Красная звезда». </a:t>
            </a:r>
          </a:p>
          <a:p>
            <a:pPr algn="ctr"/>
            <a:endParaRPr lang="ru-RU" sz="1400" dirty="0" smtClean="0"/>
          </a:p>
          <a:p>
            <a:pPr algn="ctr"/>
            <a:r>
              <a:rPr lang="ru-RU" sz="1400" dirty="0" smtClean="0"/>
              <a:t>За время службы в вооруженных силах России имеет многочисленные награды: Грамота Президиума Верховного Совета СССР, Медаль «70 лет ВС СССР», Орден «За службу Родине в Вооруженных силах СССР»- III степени, Медаль «За отличие в военной </a:t>
            </a:r>
            <a:r>
              <a:rPr lang="ru-RU" sz="1400" dirty="0" err="1" smtClean="0"/>
              <a:t>службе»,Орден</a:t>
            </a:r>
            <a:r>
              <a:rPr lang="ru-RU" sz="1400" dirty="0" smtClean="0"/>
              <a:t> «За службу Родине в ВС СССР», Медаль «За боевые заслуги», Медаль «За отличие в военной службе», Медаль «200 лет Министерству обороны», Медаль «Ветеран боевых действий», Медаль «За отличие в военной службе» - I степени, Нагрудной знак ветеран войны в Афганистане «ОКСВА» - </a:t>
            </a:r>
            <a:r>
              <a:rPr lang="ru-RU" sz="1400" dirty="0" err="1" smtClean="0"/>
              <a:t>Большечерниговский</a:t>
            </a:r>
            <a:r>
              <a:rPr lang="ru-RU" sz="1400" dirty="0" smtClean="0"/>
              <a:t>.</a:t>
            </a:r>
            <a:endParaRPr lang="ru-RU" sz="1400" dirty="0"/>
          </a:p>
        </p:txBody>
      </p:sp>
    </p:spTree>
    <p:extLst>
      <p:ext uri="{BB962C8B-B14F-4D97-AF65-F5344CB8AC3E}">
        <p14:creationId xmlns:p14="http://schemas.microsoft.com/office/powerpoint/2010/main" val="1296682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82514" y="989485"/>
            <a:ext cx="3715519" cy="4681553"/>
          </a:xfrm>
          <a:prstGeom prst="rect">
            <a:avLst/>
          </a:prstGeom>
        </p:spPr>
      </p:pic>
      <p:sp>
        <p:nvSpPr>
          <p:cNvPr id="3" name="Прямоугольник 2"/>
          <p:cNvSpPr/>
          <p:nvPr/>
        </p:nvSpPr>
        <p:spPr>
          <a:xfrm>
            <a:off x="4788876" y="1096504"/>
            <a:ext cx="6096000" cy="4308872"/>
          </a:xfrm>
          <a:prstGeom prst="rect">
            <a:avLst/>
          </a:prstGeom>
        </p:spPr>
        <p:txBody>
          <a:bodyPr>
            <a:spAutoFit/>
          </a:bodyPr>
          <a:lstStyle/>
          <a:p>
            <a:pPr algn="ctr"/>
            <a:r>
              <a:rPr lang="ru-RU" sz="2000" b="1" dirty="0" smtClean="0">
                <a:solidFill>
                  <a:srgbClr val="C00000"/>
                </a:solidFill>
              </a:rPr>
              <a:t>Орлов Валентин Иванович</a:t>
            </a:r>
          </a:p>
          <a:p>
            <a:pPr algn="ctr"/>
            <a:r>
              <a:rPr lang="ru-RU" sz="2000" b="1" dirty="0" smtClean="0">
                <a:solidFill>
                  <a:srgbClr val="C00000"/>
                </a:solidFill>
              </a:rPr>
              <a:t>01.11.1930 - 23.03.2016 </a:t>
            </a:r>
            <a:r>
              <a:rPr lang="ru-RU" sz="2000" b="1" dirty="0" err="1" smtClean="0">
                <a:solidFill>
                  <a:srgbClr val="C00000"/>
                </a:solidFill>
              </a:rPr>
              <a:t>г.г</a:t>
            </a:r>
            <a:r>
              <a:rPr lang="ru-RU" sz="2000" b="1" dirty="0" smtClean="0">
                <a:solidFill>
                  <a:srgbClr val="C00000"/>
                </a:solidFill>
              </a:rPr>
              <a:t>.</a:t>
            </a:r>
          </a:p>
          <a:p>
            <a:pPr algn="ctr"/>
            <a:endParaRPr lang="ru-RU" dirty="0" smtClean="0"/>
          </a:p>
          <a:p>
            <a:pPr algn="ctr"/>
            <a:r>
              <a:rPr lang="ru-RU" dirty="0" smtClean="0"/>
              <a:t>Звание Почётный гражданин </a:t>
            </a:r>
            <a:r>
              <a:rPr lang="ru-RU" dirty="0" err="1" smtClean="0"/>
              <a:t>Большечерниговского</a:t>
            </a:r>
            <a:r>
              <a:rPr lang="ru-RU" dirty="0" smtClean="0"/>
              <a:t> района присвоено 26 февраля 1998 года решением Собрания Представителей </a:t>
            </a:r>
            <a:r>
              <a:rPr lang="ru-RU" dirty="0" err="1" smtClean="0"/>
              <a:t>Большечерниговского</a:t>
            </a:r>
            <a:r>
              <a:rPr lang="ru-RU" dirty="0" smtClean="0"/>
              <a:t> района</a:t>
            </a:r>
          </a:p>
          <a:p>
            <a:pPr algn="ctr"/>
            <a:endParaRPr lang="ru-RU" dirty="0" smtClean="0"/>
          </a:p>
          <a:p>
            <a:pPr algn="ctr"/>
            <a:r>
              <a:rPr lang="ru-RU" dirty="0" smtClean="0"/>
              <a:t>Имеет высшее образование. Общий трудовой стаж работы 54 года, из которых более 40 лет руководил передовым  колхозом «Волна революции».</a:t>
            </a:r>
          </a:p>
          <a:p>
            <a:pPr algn="ctr"/>
            <a:endParaRPr lang="ru-RU" dirty="0" smtClean="0"/>
          </a:p>
          <a:p>
            <a:pPr algn="ctr"/>
            <a:r>
              <a:rPr lang="ru-RU" dirty="0" smtClean="0"/>
              <a:t>За многолетнюю и безупречную работу награжден орденами Трудового Красного Знамени, "Знак Почета", орденом Почета РФ, почетным званием "Заслуженный работник сельского хозяйства".</a:t>
            </a:r>
            <a:endParaRPr lang="ru-RU" dirty="0"/>
          </a:p>
        </p:txBody>
      </p:sp>
    </p:spTree>
    <p:extLst>
      <p:ext uri="{BB962C8B-B14F-4D97-AF65-F5344CB8AC3E}">
        <p14:creationId xmlns:p14="http://schemas.microsoft.com/office/powerpoint/2010/main" val="341753708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63</TotalTime>
  <Words>2415</Words>
  <Application>Microsoft Office PowerPoint</Application>
  <PresentationFormat>Широкоэкранный</PresentationFormat>
  <Paragraphs>193</Paragraphs>
  <Slides>24</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24</vt:i4>
      </vt:variant>
    </vt:vector>
  </HeadingPairs>
  <TitlesOfParts>
    <vt:vector size="27" baseType="lpstr">
      <vt:lpstr>Arial</vt:lpstr>
      <vt:lpstr>Garamond</vt:lpstr>
      <vt:lpstr>Натуральные материалы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МБУ МЦБ</dc:creator>
  <cp:lastModifiedBy>МБУ МЦБ</cp:lastModifiedBy>
  <cp:revision>10</cp:revision>
  <dcterms:created xsi:type="dcterms:W3CDTF">2019-10-15T11:20:10Z</dcterms:created>
  <dcterms:modified xsi:type="dcterms:W3CDTF">2020-08-12T05:44:38Z</dcterms:modified>
</cp:coreProperties>
</file>